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  <p:sldMasterId id="2147483650" r:id="rId2"/>
    <p:sldMasterId id="2147483653" r:id="rId3"/>
  </p:sldMasterIdLst>
  <p:notesMasterIdLst>
    <p:notesMasterId r:id="rId54"/>
  </p:notesMasterIdLst>
  <p:handoutMasterIdLst>
    <p:handoutMasterId r:id="rId55"/>
  </p:handoutMasterIdLst>
  <p:sldIdLst>
    <p:sldId id="366" r:id="rId4"/>
    <p:sldId id="367" r:id="rId5"/>
    <p:sldId id="369" r:id="rId6"/>
    <p:sldId id="370" r:id="rId7"/>
    <p:sldId id="368" r:id="rId8"/>
    <p:sldId id="371" r:id="rId9"/>
    <p:sldId id="372" r:id="rId10"/>
    <p:sldId id="373" r:id="rId11"/>
    <p:sldId id="414" r:id="rId12"/>
    <p:sldId id="415" r:id="rId13"/>
    <p:sldId id="374" r:id="rId14"/>
    <p:sldId id="375" r:id="rId15"/>
    <p:sldId id="376" r:id="rId16"/>
    <p:sldId id="377" r:id="rId17"/>
    <p:sldId id="378" r:id="rId18"/>
    <p:sldId id="384" r:id="rId19"/>
    <p:sldId id="385" r:id="rId20"/>
    <p:sldId id="379" r:id="rId21"/>
    <p:sldId id="380" r:id="rId22"/>
    <p:sldId id="381" r:id="rId23"/>
    <p:sldId id="382" r:id="rId24"/>
    <p:sldId id="383" r:id="rId25"/>
    <p:sldId id="387" r:id="rId26"/>
    <p:sldId id="388" r:id="rId27"/>
    <p:sldId id="412" r:id="rId28"/>
    <p:sldId id="389" r:id="rId29"/>
    <p:sldId id="390" r:id="rId30"/>
    <p:sldId id="391" r:id="rId31"/>
    <p:sldId id="392" r:id="rId32"/>
    <p:sldId id="393" r:id="rId33"/>
    <p:sldId id="394" r:id="rId34"/>
    <p:sldId id="396" r:id="rId35"/>
    <p:sldId id="395" r:id="rId36"/>
    <p:sldId id="397" r:id="rId37"/>
    <p:sldId id="398" r:id="rId38"/>
    <p:sldId id="399" r:id="rId39"/>
    <p:sldId id="401" r:id="rId40"/>
    <p:sldId id="402" r:id="rId41"/>
    <p:sldId id="403" r:id="rId42"/>
    <p:sldId id="404" r:id="rId43"/>
    <p:sldId id="416" r:id="rId44"/>
    <p:sldId id="405" r:id="rId45"/>
    <p:sldId id="406" r:id="rId46"/>
    <p:sldId id="407" r:id="rId47"/>
    <p:sldId id="408" r:id="rId48"/>
    <p:sldId id="409" r:id="rId49"/>
    <p:sldId id="410" r:id="rId50"/>
    <p:sldId id="417" r:id="rId51"/>
    <p:sldId id="418" r:id="rId52"/>
    <p:sldId id="411" r:id="rId53"/>
  </p:sldIdLst>
  <p:sldSz cx="9144000" cy="6858000" type="screen4x3"/>
  <p:notesSz cx="9874250" cy="6797675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34" charset="0"/>
        <a:ea typeface="ＭＳ Ｐゴシック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34" charset="0"/>
        <a:ea typeface="ＭＳ Ｐゴシック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34" charset="0"/>
        <a:ea typeface="ＭＳ Ｐゴシック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34" charset="0"/>
        <a:ea typeface="ＭＳ Ｐゴシック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Lucida Sans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Lucida Sans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Lucida Sans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Lucida Sans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28A411-9544-074B-BE21-C2A79D2BA933}">
          <p14:sldIdLst>
            <p14:sldId id="366"/>
            <p14:sldId id="367"/>
          </p14:sldIdLst>
        </p14:section>
        <p14:section name="Visual Perception" id="{6E598461-8B1E-ED4D-9C53-ABEB086E4855}">
          <p14:sldIdLst>
            <p14:sldId id="369"/>
            <p14:sldId id="370"/>
            <p14:sldId id="368"/>
            <p14:sldId id="371"/>
            <p14:sldId id="372"/>
            <p14:sldId id="373"/>
            <p14:sldId id="414"/>
            <p14:sldId id="415"/>
            <p14:sldId id="374"/>
            <p14:sldId id="375"/>
            <p14:sldId id="376"/>
            <p14:sldId id="377"/>
            <p14:sldId id="378"/>
            <p14:sldId id="384"/>
            <p14:sldId id="385"/>
            <p14:sldId id="379"/>
            <p14:sldId id="380"/>
            <p14:sldId id="381"/>
            <p14:sldId id="382"/>
            <p14:sldId id="383"/>
          </p14:sldIdLst>
        </p14:section>
        <p14:section name="Information Design for the Mind" id="{C50CF390-4E02-B041-9511-97E452AD363F}">
          <p14:sldIdLst>
            <p14:sldId id="387"/>
            <p14:sldId id="388"/>
            <p14:sldId id="412"/>
            <p14:sldId id="389"/>
            <p14:sldId id="390"/>
            <p14:sldId id="391"/>
            <p14:sldId id="392"/>
            <p14:sldId id="393"/>
            <p14:sldId id="394"/>
            <p14:sldId id="396"/>
            <p14:sldId id="395"/>
            <p14:sldId id="397"/>
            <p14:sldId id="398"/>
            <p14:sldId id="399"/>
            <p14:sldId id="401"/>
            <p14:sldId id="402"/>
            <p14:sldId id="403"/>
            <p14:sldId id="404"/>
            <p14:sldId id="416"/>
            <p14:sldId id="405"/>
            <p14:sldId id="406"/>
            <p14:sldId id="407"/>
            <p14:sldId id="408"/>
            <p14:sldId id="409"/>
            <p14:sldId id="410"/>
            <p14:sldId id="417"/>
            <p14:sldId id="418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FFFFFF"/>
    <a:srgbClr val="615A20"/>
    <a:srgbClr val="A6D85F"/>
    <a:srgbClr val="FFB300"/>
    <a:srgbClr val="FE3E14"/>
    <a:srgbClr val="F00F2C"/>
    <a:srgbClr val="8A412B"/>
    <a:srgbClr val="CCDA86"/>
    <a:srgbClr val="531F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1" autoAdjust="0"/>
    <p:restoredTop sz="95332" autoAdjust="0"/>
  </p:normalViewPr>
  <p:slideViewPr>
    <p:cSldViewPr>
      <p:cViewPr varScale="1">
        <p:scale>
          <a:sx n="91" d="100"/>
          <a:sy n="91" d="100"/>
        </p:scale>
        <p:origin x="332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8F-4672-819D-F151426107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8F-4672-819D-F151426107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8F-4672-819D-F15142610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0667208"/>
        <c:axId val="2100658088"/>
      </c:barChart>
      <c:catAx>
        <c:axId val="210066720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00658088"/>
        <c:crosses val="autoZero"/>
        <c:auto val="1"/>
        <c:lblAlgn val="ctr"/>
        <c:lblOffset val="100"/>
        <c:noMultiLvlLbl val="0"/>
      </c:catAx>
      <c:valAx>
        <c:axId val="21006580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1006672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7"/>
    </mc:Choice>
    <mc:Fallback>
      <c:style val="1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F3-4E56-A7F4-5A745F22CD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F3-4E56-A7F4-5A745F22CD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F3-4E56-A7F4-5A745F22C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4110888"/>
        <c:axId val="2144113864"/>
      </c:barChart>
      <c:catAx>
        <c:axId val="214411088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44113864"/>
        <c:crosses val="autoZero"/>
        <c:auto val="1"/>
        <c:lblAlgn val="ctr"/>
        <c:lblOffset val="100"/>
        <c:noMultiLvlLbl val="0"/>
      </c:catAx>
      <c:valAx>
        <c:axId val="21441138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144110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C-4E7E-9C20-994E4127D1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5A1C-4E7E-9C20-994E4127D12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5A1C-4E7E-9C20-994E4127D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44247832"/>
        <c:axId val="2144250808"/>
      </c:barChart>
      <c:catAx>
        <c:axId val="21442478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44250808"/>
        <c:crosses val="autoZero"/>
        <c:auto val="1"/>
        <c:lblAlgn val="ctr"/>
        <c:lblOffset val="100"/>
        <c:noMultiLvlLbl val="0"/>
      </c:catAx>
      <c:valAx>
        <c:axId val="21442508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144247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05ACB-35A2-4D4C-AAE1-39043BEB64F0}" type="doc">
      <dgm:prSet loTypeId="urn:microsoft.com/office/officeart/2005/8/layout/pyramid1" loCatId="" qsTypeId="urn:microsoft.com/office/officeart/2005/8/quickstyle/simple4" qsCatId="simple" csTypeId="urn:microsoft.com/office/officeart/2005/8/colors/accent0_3" csCatId="mainScheme" phldr="1"/>
      <dgm:spPr/>
    </dgm:pt>
    <dgm:pt modelId="{0556E5D2-87E3-1E49-A1F2-19E0D66E9B5C}">
      <dgm:prSet phldrT="[Text]" custT="1"/>
      <dgm:spPr/>
      <dgm:t>
        <a:bodyPr/>
        <a:lstStyle/>
        <a:p>
          <a:r>
            <a:rPr lang="en-GB" sz="1400" dirty="0" smtClean="0">
              <a:solidFill>
                <a:schemeClr val="bg1"/>
              </a:solidFill>
            </a:rPr>
            <a:t>Knowing</a:t>
          </a:r>
          <a:endParaRPr lang="en-GB" sz="1400" dirty="0">
            <a:solidFill>
              <a:schemeClr val="bg1"/>
            </a:solidFill>
          </a:endParaRPr>
        </a:p>
      </dgm:t>
    </dgm:pt>
    <dgm:pt modelId="{65E540FF-0529-7540-A365-E3824EF5FCE5}" type="parTrans" cxnId="{4BD12345-AEA8-A34A-9225-6B80D04449BE}">
      <dgm:prSet/>
      <dgm:spPr/>
      <dgm:t>
        <a:bodyPr/>
        <a:lstStyle/>
        <a:p>
          <a:endParaRPr lang="en-GB" sz="900">
            <a:solidFill>
              <a:schemeClr val="bg1"/>
            </a:solidFill>
          </a:endParaRPr>
        </a:p>
      </dgm:t>
    </dgm:pt>
    <dgm:pt modelId="{FFB03941-DC5E-B146-914A-42A75ECCE510}" type="sibTrans" cxnId="{4BD12345-AEA8-A34A-9225-6B80D04449BE}">
      <dgm:prSet/>
      <dgm:spPr/>
      <dgm:t>
        <a:bodyPr/>
        <a:lstStyle/>
        <a:p>
          <a:endParaRPr lang="en-GB" sz="900">
            <a:solidFill>
              <a:schemeClr val="bg1"/>
            </a:solidFill>
          </a:endParaRPr>
        </a:p>
      </dgm:t>
    </dgm:pt>
    <dgm:pt modelId="{521F0365-E44B-3F46-871D-8B1ECEA51A5E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bg1"/>
              </a:solidFill>
            </a:rPr>
            <a:t>Seeing</a:t>
          </a:r>
          <a:endParaRPr lang="en-GB" sz="1600" dirty="0">
            <a:solidFill>
              <a:schemeClr val="bg1"/>
            </a:solidFill>
          </a:endParaRPr>
        </a:p>
      </dgm:t>
    </dgm:pt>
    <dgm:pt modelId="{DD71EBF2-64B6-894C-92DE-637D4CEA7F1B}" type="parTrans" cxnId="{74EA9F17-7364-8745-879B-F0CAE37CFB42}">
      <dgm:prSet/>
      <dgm:spPr/>
      <dgm:t>
        <a:bodyPr/>
        <a:lstStyle/>
        <a:p>
          <a:endParaRPr lang="en-GB" sz="900">
            <a:solidFill>
              <a:schemeClr val="bg1"/>
            </a:solidFill>
          </a:endParaRPr>
        </a:p>
      </dgm:t>
    </dgm:pt>
    <dgm:pt modelId="{3A423764-4AC0-FC4D-92D4-B78F869377F1}" type="sibTrans" cxnId="{74EA9F17-7364-8745-879B-F0CAE37CFB42}">
      <dgm:prSet/>
      <dgm:spPr/>
      <dgm:t>
        <a:bodyPr/>
        <a:lstStyle/>
        <a:p>
          <a:endParaRPr lang="en-GB" sz="900">
            <a:solidFill>
              <a:schemeClr val="bg1"/>
            </a:solidFill>
          </a:endParaRPr>
        </a:p>
      </dgm:t>
    </dgm:pt>
    <dgm:pt modelId="{333C5F87-BF77-E344-8EC5-BF9D8B1E2A97}">
      <dgm:prSet phldrT="[Text]" custT="1"/>
      <dgm:spPr/>
      <dgm:t>
        <a:bodyPr/>
        <a:lstStyle/>
        <a:p>
          <a:r>
            <a:rPr lang="en-GB" sz="1600" dirty="0" smtClean="0">
              <a:solidFill>
                <a:schemeClr val="bg1"/>
              </a:solidFill>
            </a:rPr>
            <a:t>Perceiving</a:t>
          </a:r>
          <a:endParaRPr lang="en-GB" sz="1600" dirty="0">
            <a:solidFill>
              <a:schemeClr val="bg1"/>
            </a:solidFill>
          </a:endParaRPr>
        </a:p>
      </dgm:t>
    </dgm:pt>
    <dgm:pt modelId="{309E07BD-BD9B-2440-82E8-39DE2579681E}" type="parTrans" cxnId="{86B8A31D-7E51-AA44-9B13-8A5820899C14}">
      <dgm:prSet/>
      <dgm:spPr/>
      <dgm:t>
        <a:bodyPr/>
        <a:lstStyle/>
        <a:p>
          <a:endParaRPr lang="en-GB" sz="900">
            <a:solidFill>
              <a:schemeClr val="bg1"/>
            </a:solidFill>
          </a:endParaRPr>
        </a:p>
      </dgm:t>
    </dgm:pt>
    <dgm:pt modelId="{2A46893D-C305-AD45-87B6-46211150DDCB}" type="sibTrans" cxnId="{86B8A31D-7E51-AA44-9B13-8A5820899C14}">
      <dgm:prSet/>
      <dgm:spPr/>
      <dgm:t>
        <a:bodyPr/>
        <a:lstStyle/>
        <a:p>
          <a:endParaRPr lang="en-GB" sz="900">
            <a:solidFill>
              <a:schemeClr val="bg1"/>
            </a:solidFill>
          </a:endParaRPr>
        </a:p>
      </dgm:t>
    </dgm:pt>
    <dgm:pt modelId="{CF7BDF88-C653-1046-938B-6CD42CE142E9}" type="pres">
      <dgm:prSet presAssocID="{81E05ACB-35A2-4D4C-AAE1-39043BEB64F0}" presName="Name0" presStyleCnt="0">
        <dgm:presLayoutVars>
          <dgm:dir/>
          <dgm:animLvl val="lvl"/>
          <dgm:resizeHandles val="exact"/>
        </dgm:presLayoutVars>
      </dgm:prSet>
      <dgm:spPr/>
    </dgm:pt>
    <dgm:pt modelId="{DCC1183F-FFB9-4E4E-8A51-281FD5D8C014}" type="pres">
      <dgm:prSet presAssocID="{0556E5D2-87E3-1E49-A1F2-19E0D66E9B5C}" presName="Name8" presStyleCnt="0"/>
      <dgm:spPr/>
    </dgm:pt>
    <dgm:pt modelId="{304E5E11-A9D2-4040-851B-ADB01A02B0B8}" type="pres">
      <dgm:prSet presAssocID="{0556E5D2-87E3-1E49-A1F2-19E0D66E9B5C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06A642C-1C06-4148-9827-1BA5486CC93F}" type="pres">
      <dgm:prSet presAssocID="{0556E5D2-87E3-1E49-A1F2-19E0D66E9B5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78A85C7-0763-A145-8A59-68A6E494D880}" type="pres">
      <dgm:prSet presAssocID="{333C5F87-BF77-E344-8EC5-BF9D8B1E2A97}" presName="Name8" presStyleCnt="0"/>
      <dgm:spPr/>
    </dgm:pt>
    <dgm:pt modelId="{939209B6-97A7-DC48-8A41-8EEBD0F606D6}" type="pres">
      <dgm:prSet presAssocID="{333C5F87-BF77-E344-8EC5-BF9D8B1E2A97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F03D8D-F3ED-064C-925F-F8576B4EBE8D}" type="pres">
      <dgm:prSet presAssocID="{333C5F87-BF77-E344-8EC5-BF9D8B1E2A9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E0A537-7D1A-DA40-A0F5-11836D1FBD28}" type="pres">
      <dgm:prSet presAssocID="{521F0365-E44B-3F46-871D-8B1ECEA51A5E}" presName="Name8" presStyleCnt="0"/>
      <dgm:spPr/>
    </dgm:pt>
    <dgm:pt modelId="{940C5C46-4D2E-854A-8C8B-7C0EF4505EFD}" type="pres">
      <dgm:prSet presAssocID="{521F0365-E44B-3F46-871D-8B1ECEA51A5E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D419EB7-693A-754E-ACEC-BA80073BA853}" type="pres">
      <dgm:prSet presAssocID="{521F0365-E44B-3F46-871D-8B1ECEA51A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EB8E09A-1EC9-A641-B6A4-599E6535E32B}" type="presOf" srcId="{81E05ACB-35A2-4D4C-AAE1-39043BEB64F0}" destId="{CF7BDF88-C653-1046-938B-6CD42CE142E9}" srcOrd="0" destOrd="0" presId="urn:microsoft.com/office/officeart/2005/8/layout/pyramid1"/>
    <dgm:cxn modelId="{849B67AF-2B45-0642-94CB-73D186BB1C5F}" type="presOf" srcId="{0556E5D2-87E3-1E49-A1F2-19E0D66E9B5C}" destId="{304E5E11-A9D2-4040-851B-ADB01A02B0B8}" srcOrd="0" destOrd="0" presId="urn:microsoft.com/office/officeart/2005/8/layout/pyramid1"/>
    <dgm:cxn modelId="{86B8A31D-7E51-AA44-9B13-8A5820899C14}" srcId="{81E05ACB-35A2-4D4C-AAE1-39043BEB64F0}" destId="{333C5F87-BF77-E344-8EC5-BF9D8B1E2A97}" srcOrd="1" destOrd="0" parTransId="{309E07BD-BD9B-2440-82E8-39DE2579681E}" sibTransId="{2A46893D-C305-AD45-87B6-46211150DDCB}"/>
    <dgm:cxn modelId="{74EA9F17-7364-8745-879B-F0CAE37CFB42}" srcId="{81E05ACB-35A2-4D4C-AAE1-39043BEB64F0}" destId="{521F0365-E44B-3F46-871D-8B1ECEA51A5E}" srcOrd="2" destOrd="0" parTransId="{DD71EBF2-64B6-894C-92DE-637D4CEA7F1B}" sibTransId="{3A423764-4AC0-FC4D-92D4-B78F869377F1}"/>
    <dgm:cxn modelId="{4BD12345-AEA8-A34A-9225-6B80D04449BE}" srcId="{81E05ACB-35A2-4D4C-AAE1-39043BEB64F0}" destId="{0556E5D2-87E3-1E49-A1F2-19E0D66E9B5C}" srcOrd="0" destOrd="0" parTransId="{65E540FF-0529-7540-A365-E3824EF5FCE5}" sibTransId="{FFB03941-DC5E-B146-914A-42A75ECCE510}"/>
    <dgm:cxn modelId="{C3F70356-77FC-8447-AD87-F24503B84720}" type="presOf" srcId="{333C5F87-BF77-E344-8EC5-BF9D8B1E2A97}" destId="{939209B6-97A7-DC48-8A41-8EEBD0F606D6}" srcOrd="0" destOrd="0" presId="urn:microsoft.com/office/officeart/2005/8/layout/pyramid1"/>
    <dgm:cxn modelId="{E4FD6A11-17A8-DB4C-A887-52296EDB4D4A}" type="presOf" srcId="{521F0365-E44B-3F46-871D-8B1ECEA51A5E}" destId="{940C5C46-4D2E-854A-8C8B-7C0EF4505EFD}" srcOrd="0" destOrd="0" presId="urn:microsoft.com/office/officeart/2005/8/layout/pyramid1"/>
    <dgm:cxn modelId="{0E3C9F86-1350-5446-B0B9-8905463BAF42}" type="presOf" srcId="{521F0365-E44B-3F46-871D-8B1ECEA51A5E}" destId="{ED419EB7-693A-754E-ACEC-BA80073BA853}" srcOrd="1" destOrd="0" presId="urn:microsoft.com/office/officeart/2005/8/layout/pyramid1"/>
    <dgm:cxn modelId="{D0301E66-A663-6146-A153-AFC1A950C3C1}" type="presOf" srcId="{0556E5D2-87E3-1E49-A1F2-19E0D66E9B5C}" destId="{106A642C-1C06-4148-9827-1BA5486CC93F}" srcOrd="1" destOrd="0" presId="urn:microsoft.com/office/officeart/2005/8/layout/pyramid1"/>
    <dgm:cxn modelId="{34B9AAB9-8EF5-0846-96D4-D3E20ED565BE}" type="presOf" srcId="{333C5F87-BF77-E344-8EC5-BF9D8B1E2A97}" destId="{34F03D8D-F3ED-064C-925F-F8576B4EBE8D}" srcOrd="1" destOrd="0" presId="urn:microsoft.com/office/officeart/2005/8/layout/pyramid1"/>
    <dgm:cxn modelId="{7AD8D0B1-D1C5-2E4A-8AEA-4CA940B229C7}" type="presParOf" srcId="{CF7BDF88-C653-1046-938B-6CD42CE142E9}" destId="{DCC1183F-FFB9-4E4E-8A51-281FD5D8C014}" srcOrd="0" destOrd="0" presId="urn:microsoft.com/office/officeart/2005/8/layout/pyramid1"/>
    <dgm:cxn modelId="{78DB97B8-2EAC-9149-93E9-2883FB14AE0A}" type="presParOf" srcId="{DCC1183F-FFB9-4E4E-8A51-281FD5D8C014}" destId="{304E5E11-A9D2-4040-851B-ADB01A02B0B8}" srcOrd="0" destOrd="0" presId="urn:microsoft.com/office/officeart/2005/8/layout/pyramid1"/>
    <dgm:cxn modelId="{0BD788A1-7EB9-8949-942A-B19821806E6D}" type="presParOf" srcId="{DCC1183F-FFB9-4E4E-8A51-281FD5D8C014}" destId="{106A642C-1C06-4148-9827-1BA5486CC93F}" srcOrd="1" destOrd="0" presId="urn:microsoft.com/office/officeart/2005/8/layout/pyramid1"/>
    <dgm:cxn modelId="{A1CC8631-3550-EB4B-A5A9-4B4077CC37BD}" type="presParOf" srcId="{CF7BDF88-C653-1046-938B-6CD42CE142E9}" destId="{178A85C7-0763-A145-8A59-68A6E494D880}" srcOrd="1" destOrd="0" presId="urn:microsoft.com/office/officeart/2005/8/layout/pyramid1"/>
    <dgm:cxn modelId="{CE6B7599-7FD1-C04D-AFDD-90F85DCD356F}" type="presParOf" srcId="{178A85C7-0763-A145-8A59-68A6E494D880}" destId="{939209B6-97A7-DC48-8A41-8EEBD0F606D6}" srcOrd="0" destOrd="0" presId="urn:microsoft.com/office/officeart/2005/8/layout/pyramid1"/>
    <dgm:cxn modelId="{C0EF26B0-E327-D340-AC7B-15DD8A134905}" type="presParOf" srcId="{178A85C7-0763-A145-8A59-68A6E494D880}" destId="{34F03D8D-F3ED-064C-925F-F8576B4EBE8D}" srcOrd="1" destOrd="0" presId="urn:microsoft.com/office/officeart/2005/8/layout/pyramid1"/>
    <dgm:cxn modelId="{6E9D6280-7FC6-A14D-BCB6-6F0B9117C316}" type="presParOf" srcId="{CF7BDF88-C653-1046-938B-6CD42CE142E9}" destId="{FEE0A537-7D1A-DA40-A0F5-11836D1FBD28}" srcOrd="2" destOrd="0" presId="urn:microsoft.com/office/officeart/2005/8/layout/pyramid1"/>
    <dgm:cxn modelId="{4296261D-C3AF-674D-9CC9-50A0A020D443}" type="presParOf" srcId="{FEE0A537-7D1A-DA40-A0F5-11836D1FBD28}" destId="{940C5C46-4D2E-854A-8C8B-7C0EF4505EFD}" srcOrd="0" destOrd="0" presId="urn:microsoft.com/office/officeart/2005/8/layout/pyramid1"/>
    <dgm:cxn modelId="{A449F61F-243C-D54B-8A2D-495FA1D45666}" type="presParOf" srcId="{FEE0A537-7D1A-DA40-A0F5-11836D1FBD28}" destId="{ED419EB7-693A-754E-ACEC-BA80073BA85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E5E11-A9D2-4040-851B-ADB01A02B0B8}">
      <dsp:nvSpPr>
        <dsp:cNvPr id="0" name=""/>
        <dsp:cNvSpPr/>
      </dsp:nvSpPr>
      <dsp:spPr>
        <a:xfrm>
          <a:off x="1512168" y="0"/>
          <a:ext cx="1512168" cy="1354666"/>
        </a:xfrm>
        <a:prstGeom prst="trapezoid">
          <a:avLst>
            <a:gd name="adj" fmla="val 55813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400" kern="1200" dirty="0" smtClean="0">
              <a:solidFill>
                <a:schemeClr val="bg1"/>
              </a:solidFill>
            </a:rPr>
            <a:t>Knowing</a:t>
          </a:r>
          <a:endParaRPr lang="en-GB" sz="1400" kern="1200" dirty="0">
            <a:solidFill>
              <a:schemeClr val="bg1"/>
            </a:solidFill>
          </a:endParaRPr>
        </a:p>
      </dsp:txBody>
      <dsp:txXfrm>
        <a:off x="1512168" y="0"/>
        <a:ext cx="1512168" cy="1354666"/>
      </dsp:txXfrm>
    </dsp:sp>
    <dsp:sp modelId="{939209B6-97A7-DC48-8A41-8EEBD0F606D6}">
      <dsp:nvSpPr>
        <dsp:cNvPr id="0" name=""/>
        <dsp:cNvSpPr/>
      </dsp:nvSpPr>
      <dsp:spPr>
        <a:xfrm>
          <a:off x="756083" y="1354666"/>
          <a:ext cx="3024336" cy="1354666"/>
        </a:xfrm>
        <a:prstGeom prst="trapezoid">
          <a:avLst>
            <a:gd name="adj" fmla="val 55813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solidFill>
                <a:schemeClr val="bg1"/>
              </a:solidFill>
            </a:rPr>
            <a:t>Perceiving</a:t>
          </a:r>
          <a:endParaRPr lang="en-GB" sz="1600" kern="1200" dirty="0">
            <a:solidFill>
              <a:schemeClr val="bg1"/>
            </a:solidFill>
          </a:endParaRPr>
        </a:p>
      </dsp:txBody>
      <dsp:txXfrm>
        <a:off x="1285342" y="1354666"/>
        <a:ext cx="1965818" cy="1354666"/>
      </dsp:txXfrm>
    </dsp:sp>
    <dsp:sp modelId="{940C5C46-4D2E-854A-8C8B-7C0EF4505EFD}">
      <dsp:nvSpPr>
        <dsp:cNvPr id="0" name=""/>
        <dsp:cNvSpPr/>
      </dsp:nvSpPr>
      <dsp:spPr>
        <a:xfrm>
          <a:off x="0" y="2709333"/>
          <a:ext cx="4536504" cy="1354666"/>
        </a:xfrm>
        <a:prstGeom prst="trapezoid">
          <a:avLst>
            <a:gd name="adj" fmla="val 55813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solidFill>
                <a:schemeClr val="bg1"/>
              </a:solidFill>
            </a:rPr>
            <a:t>Seeing</a:t>
          </a:r>
          <a:endParaRPr lang="en-GB" sz="1600" kern="1200" dirty="0">
            <a:solidFill>
              <a:schemeClr val="bg1"/>
            </a:solidFill>
          </a:endParaRPr>
        </a:p>
      </dsp:txBody>
      <dsp:txXfrm>
        <a:off x="793888" y="2709333"/>
        <a:ext cx="2948727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278841" cy="3398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3125" y="1"/>
            <a:ext cx="4278841" cy="3398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456613"/>
            <a:ext cx="4278841" cy="3398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3125" y="6456613"/>
            <a:ext cx="4278841" cy="33988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" pitchFamily="34" charset="0"/>
              </a:defRPr>
            </a:lvl1pPr>
          </a:lstStyle>
          <a:p>
            <a:fld id="{46CE7418-6476-4638-8124-34B20CAF98B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159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278841" cy="33988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5410" y="1"/>
            <a:ext cx="4278841" cy="33988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369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6569" y="3228896"/>
            <a:ext cx="7241117" cy="305895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7792"/>
            <a:ext cx="4278841" cy="33988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5410" y="6457792"/>
            <a:ext cx="4278841" cy="33988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" pitchFamily="34" charset="0"/>
              </a:defRPr>
            </a:lvl1pPr>
          </a:lstStyle>
          <a:p>
            <a:fld id="{517D9258-2E51-4345-873F-AD84D9DB35A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309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ＭＳ Ｐゴシック" pitchFamily="1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ＭＳ Ｐゴシック" pitchFamily="16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ＭＳ Ｐゴシック" pitchFamily="16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ＭＳ Ｐゴシック" pitchFamily="16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ＭＳ Ｐゴシック" pitchFamily="16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D9258-2E51-4345-873F-AD84D9DB35A1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18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D9258-2E51-4345-873F-AD84D9DB35A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19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D9258-2E51-4345-873F-AD84D9DB35A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197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D9258-2E51-4345-873F-AD84D9DB35A1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197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7D9258-2E51-4345-873F-AD84D9DB35A1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87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-79375" y="3200400"/>
            <a:ext cx="9223375" cy="3657600"/>
          </a:xfrm>
          <a:prstGeom prst="rect">
            <a:avLst/>
          </a:prstGeom>
          <a:gradFill rotWithShape="0">
            <a:gsLst>
              <a:gs pos="0">
                <a:srgbClr val="014359"/>
              </a:gs>
              <a:gs pos="100000">
                <a:srgbClr val="007275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32"/>
          <p:cNvSpPr>
            <a:spLocks noChangeArrowheads="1"/>
          </p:cNvSpPr>
          <p:nvPr/>
        </p:nvSpPr>
        <p:spPr bwMode="auto">
          <a:xfrm>
            <a:off x="-79375" y="0"/>
            <a:ext cx="9223375" cy="3276600"/>
          </a:xfrm>
          <a:prstGeom prst="rect">
            <a:avLst/>
          </a:prstGeom>
          <a:solidFill>
            <a:srgbClr val="01435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latin typeface="Arial" pitchFamily="34" charset="0"/>
            </a:endParaRPr>
          </a:p>
        </p:txBody>
      </p:sp>
      <p:pic>
        <p:nvPicPr>
          <p:cNvPr id="6" name="Picture 1033" descr="white_logo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381000"/>
            <a:ext cx="2695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4813"/>
            <a:ext cx="21177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2160587"/>
          </a:xfrm>
        </p:spPr>
        <p:txBody>
          <a:bodyPr lIns="91440"/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102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933825"/>
            <a:ext cx="8496300" cy="1752600"/>
          </a:xfrm>
        </p:spPr>
        <p:txBody>
          <a:bodyPr lIns="91440"/>
          <a:lstStyle>
            <a:lvl1pPr marL="0" indent="0">
              <a:buFontTx/>
              <a:buNone/>
              <a:defRPr sz="35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 rIns="91440"/>
          <a:lstStyle>
            <a:lvl1pPr>
              <a:defRPr>
                <a:latin typeface="Arial" pitchFamily="34" charset="0"/>
              </a:defRPr>
            </a:lvl1pPr>
          </a:lstStyle>
          <a:p>
            <a:fld id="{C2F1A0CE-72EB-48E9-96A9-04B2B8798EF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26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95F3A2-0D31-4D14-98E0-03F3885A257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535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4906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4906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114DF4-1C48-4A7E-8163-297DE0BAB4F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12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  <a:endParaRPr lang="en-GB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4DFD6-A021-4359-A275-44DFEFEB260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355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908050"/>
            <a:ext cx="8496300" cy="6492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700213"/>
            <a:ext cx="84963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288F81-721D-49A1-96B0-2409602C561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902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1"/>
          <p:cNvSpPr>
            <a:spLocks noChangeArrowheads="1"/>
          </p:cNvSpPr>
          <p:nvPr/>
        </p:nvSpPr>
        <p:spPr bwMode="auto">
          <a:xfrm>
            <a:off x="-90488" y="3200400"/>
            <a:ext cx="9234488" cy="3657600"/>
          </a:xfrm>
          <a:prstGeom prst="rect">
            <a:avLst/>
          </a:prstGeom>
          <a:gradFill rotWithShape="0">
            <a:gsLst>
              <a:gs pos="0">
                <a:srgbClr val="007275"/>
              </a:gs>
              <a:gs pos="100000">
                <a:srgbClr val="008CA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1032"/>
          <p:cNvSpPr>
            <a:spLocks noChangeArrowheads="1"/>
          </p:cNvSpPr>
          <p:nvPr/>
        </p:nvSpPr>
        <p:spPr bwMode="auto">
          <a:xfrm>
            <a:off x="-90488" y="0"/>
            <a:ext cx="9234488" cy="3276600"/>
          </a:xfrm>
          <a:prstGeom prst="rect">
            <a:avLst/>
          </a:prstGeom>
          <a:solidFill>
            <a:srgbClr val="00727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latin typeface="Arial" pitchFamily="34" charset="0"/>
            </a:endParaRPr>
          </a:p>
        </p:txBody>
      </p:sp>
      <p:pic>
        <p:nvPicPr>
          <p:cNvPr id="6" name="Picture 1033" descr="white_logo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381000"/>
            <a:ext cx="213995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1727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23850" y="1700213"/>
            <a:ext cx="8496300" cy="4105275"/>
          </a:xfrm>
        </p:spPr>
        <p:txBody>
          <a:bodyPr lIns="91440"/>
          <a:lstStyle>
            <a:lvl1pPr algn="r">
              <a:defRPr sz="7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smtClean="0"/>
              <a:t>Click to edit Master title style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-69850" y="7461250"/>
            <a:ext cx="69850" cy="69850"/>
          </a:xfrm>
        </p:spPr>
        <p:txBody>
          <a:bodyPr lIns="91440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GB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20436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103D-C5DA-40E1-A293-4204AB3D5BC0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561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D6F1B5-0E55-4223-B6E1-753DD9389B5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909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E9D45-D077-4D29-8E98-65C94DE8730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511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FA9D88-5BB6-4091-8A94-78F4C788DD5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67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AFB70-BF01-4ABF-A160-2426756C7EE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013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B76B4D-260D-4EC1-9A8A-CDDCEAC88FC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992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B5E305-CAF5-45D4-A734-CC51E581CE7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193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382A26-D3D8-4F1C-8881-05B30C534BA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4681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DC916C-7DB1-4EEE-8A10-7FBC116C394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72127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BC29D9-8184-4EB9-AD4D-13509039A08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568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053001-54FD-41F0-939F-B316828D95F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408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153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23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90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6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BE8CFC-1513-446D-8B65-185D686A47A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2175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95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731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68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60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633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5" y="908050"/>
            <a:ext cx="2124075" cy="531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908050"/>
            <a:ext cx="6219825" cy="531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1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1719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AC07C0-4185-4980-AEF7-9C22F08CAEC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E1722D-6095-4A0F-AA6A-268AC624441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27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E2B00E-0011-4642-9C0D-3293ED573B4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5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D15771-4B72-48B8-A498-731C48849CA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89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D34C8F-93B0-44B4-A239-723199B3E21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08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4D2518-1DC6-4F66-A1CD-6C73F7D0879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36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5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-79375" y="0"/>
            <a:ext cx="9223375" cy="3810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>
              <a:latin typeface="Arial" pitchFamily="34" charset="0"/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-79375" y="3048000"/>
            <a:ext cx="9223375" cy="381000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DCDEDE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77050" y="6308725"/>
            <a:ext cx="1905000" cy="457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Georgia" pitchFamily="18" charset="0"/>
              </a:defRPr>
            </a:lvl1pPr>
          </a:lstStyle>
          <a:p>
            <a:fld id="{7ECF242B-FCDD-416E-8A60-3FB34C287464}" type="slidenum">
              <a:rPr lang="en-GB"/>
              <a:pPr/>
              <a:t>‹#›</a:t>
            </a:fld>
            <a:endParaRPr lang="en-GB"/>
          </a:p>
        </p:txBody>
      </p:sp>
      <p:pic>
        <p:nvPicPr>
          <p:cNvPr id="1033" name="Picture 7" descr="marine_blue _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33375"/>
            <a:ext cx="17272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+mj-ea"/>
          <a:cs typeface="ＭＳ Ｐゴシック" pitchFamily="16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  <a:cs typeface="ＭＳ Ｐゴシック" pitchFamily="1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  <a:cs typeface="ＭＳ Ｐゴシック" pitchFamily="1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  <a:cs typeface="ＭＳ Ｐゴシック" pitchFamily="1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  <a:cs typeface="ＭＳ Ｐゴシック" pitchFamily="1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pitchFamily="16" charset="-128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pitchFamily="16" charset="-128"/>
        </a:defRPr>
      </a:lvl1pPr>
      <a:lvl2pPr marL="811213" indent="-288925" algn="l" rtl="0" eaLnBrk="1" fontAlgn="base" hangingPunct="1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+mn-ea"/>
          <a:cs typeface="ＭＳ Ｐゴシック" pitchFamily="16" charset="-128"/>
        </a:defRPr>
      </a:lvl2pPr>
      <a:lvl3pPr marL="1219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pitchFamily="16" charset="-128"/>
        </a:defRPr>
      </a:lvl3pPr>
      <a:lvl4pPr marL="1627188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ＭＳ Ｐゴシック" pitchFamily="16" charset="-128"/>
        </a:defRPr>
      </a:lvl4pPr>
      <a:lvl5pPr marL="20574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  <a:cs typeface="ＭＳ Ｐゴシック" pitchFamily="16" charset="-128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42100" y="63087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Georgia" pitchFamily="18" charset="0"/>
              </a:defRPr>
            </a:lvl1pPr>
          </a:lstStyle>
          <a:p>
            <a:fld id="{BB68A43F-5C98-44AF-8C7D-766220EF92DE}" type="slidenum">
              <a:rPr lang="en-GB"/>
              <a:pPr/>
              <a:t>‹#›</a:t>
            </a:fld>
            <a:endParaRPr lang="en-GB"/>
          </a:p>
        </p:txBody>
      </p:sp>
      <p:pic>
        <p:nvPicPr>
          <p:cNvPr id="15367" name="Picture 7" descr="marine_blue _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381000"/>
            <a:ext cx="216058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7" descr="Health Sciences_(CMYK).eps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173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ＭＳ Ｐゴシック" charset="0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charset="0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charset="0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charset="0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charset="0"/>
          <a:cs typeface="Genev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  <a:cs typeface="Geneva" charset="0"/>
        </a:defRPr>
      </a:lvl1pPr>
      <a:lvl2pPr marL="742950" indent="-285750" algn="l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5000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90805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700213"/>
            <a:ext cx="84963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pitchFamily="16" charset="-128"/>
                <a:cs typeface="ＭＳ Ｐゴシック" pitchFamily="16" charset="-128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+mj-lt"/>
          <a:ea typeface="ＭＳ Ｐゴシック" charset="0"/>
          <a:cs typeface="Geneva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charset="0"/>
          <a:cs typeface="Genev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charset="0"/>
          <a:cs typeface="Genev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charset="0"/>
          <a:cs typeface="Genev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  <a:ea typeface="ＭＳ Ｐゴシック" charset="0"/>
          <a:cs typeface="Genev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>
          <a:solidFill>
            <a:schemeClr val="tx2"/>
          </a:solidFill>
          <a:latin typeface="Georgia" pitchFamily="16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7000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  <a:cs typeface="Geneva" charset="0"/>
        </a:defRPr>
      </a:lvl1pPr>
      <a:lvl2pPr marL="742950" indent="-285750" algn="l" rtl="0" eaLnBrk="0" fontAlgn="base" hangingPunct="0">
        <a:lnSpc>
          <a:spcPct val="90000"/>
        </a:lnSpc>
        <a:spcBef>
          <a:spcPct val="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50000"/>
        </a:spcAft>
        <a:buChar char="•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50000"/>
        </a:spcAft>
        <a:buChar char="–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  <a:ea typeface="Geneva" charset="-128"/>
          <a:cs typeface="Geneva" charset="0"/>
        </a:defRPr>
      </a:lvl5pPr>
      <a:lvl6pPr marL="25146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5000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5400" dirty="0" smtClean="0"/>
              <a:t>Visual Perception &amp;</a:t>
            </a:r>
            <a:br>
              <a:rPr lang="en-GB" sz="5400" dirty="0" smtClean="0"/>
            </a:br>
            <a:r>
              <a:rPr lang="en-GB" sz="5400" dirty="0" smtClean="0"/>
              <a:t>Information Design for the Mind</a:t>
            </a: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4149080"/>
            <a:ext cx="8496300" cy="1752600"/>
          </a:xfrm>
        </p:spPr>
        <p:txBody>
          <a:bodyPr/>
          <a:lstStyle/>
          <a:p>
            <a:r>
              <a:rPr lang="en-GB" dirty="0" smtClean="0"/>
              <a:t>Week 20, 08.02.2016</a:t>
            </a:r>
          </a:p>
          <a:p>
            <a:r>
              <a:rPr lang="en-GB" sz="2400" dirty="0" err="1" smtClean="0">
                <a:solidFill>
                  <a:schemeClr val="accent3"/>
                </a:solidFill>
              </a:rPr>
              <a:t>Dr.</a:t>
            </a:r>
            <a:r>
              <a:rPr lang="en-GB" sz="2400" dirty="0" smtClean="0">
                <a:solidFill>
                  <a:schemeClr val="accent3"/>
                </a:solidFill>
              </a:rPr>
              <a:t> Elena </a:t>
            </a:r>
            <a:r>
              <a:rPr lang="en-GB" sz="2400" dirty="0" err="1" smtClean="0">
                <a:solidFill>
                  <a:schemeClr val="accent3"/>
                </a:solidFill>
              </a:rPr>
              <a:t>Simperl</a:t>
            </a:r>
            <a:endParaRPr lang="en-GB" sz="2400" dirty="0" smtClean="0">
              <a:solidFill>
                <a:schemeClr val="accent3"/>
              </a:solidFill>
            </a:endParaRPr>
          </a:p>
          <a:p>
            <a:endParaRPr lang="en-GB" sz="2400" dirty="0">
              <a:solidFill>
                <a:schemeClr val="accent3"/>
              </a:solidFill>
            </a:endParaRPr>
          </a:p>
          <a:p>
            <a:r>
              <a:rPr lang="en-GB" sz="2400" dirty="0" smtClean="0"/>
              <a:t>Data Visualisation (COMP6234)</a:t>
            </a:r>
            <a:endParaRPr lang="en-GB" sz="2400" dirty="0">
              <a:solidFill>
                <a:schemeClr val="accent3"/>
              </a:solidFill>
            </a:endParaRPr>
          </a:p>
        </p:txBody>
      </p:sp>
      <p:sp>
        <p:nvSpPr>
          <p:cNvPr id="4" name="AutoShape 2" descr="data:image/jpeg;base64,/9j/4AAQSkZJRgABAQAAAQABAAD/2wCEAAkGBxQSEBUUExQUFhUXGBoYFRYYFxkdGxYYHBscFxocHyAZKCggHB0mHhcYITIiJSosLi8uFyA4ODctNyotLiwBCgoKDAwNFAwPFCwcFBksLCs3KywsLCsrKysrLCsrKysrKys3KysrKysrKysrKysrKyssKysrKysrKysrKysrK//AABEIAFkBAQMBIgACEQEDEQH/xAAcAAEAAwADAQEAAAAAAAAAAAAABQYHAQQIAgP/xABGEAABAwIBBgsFBgUBCQEAAAABAAIDBBEFBgcSITGSExciQVFTYXGBsdEWMlSRoRQ0QlJycyM1YrLBMxUkJUNjgqLi8Aj/xAAWAQEBAQAAAAAAAAAAAAAAAAAAAQL/xAAYEQEBAQEBAAAAAAAAAAAAAAAAAREhQf/aAAwDAQACEQMRAD8A6eDYWzFIzWVhfLJK9xALzoxNvyWNA2ABd7i/oOpO+71TNp/LYu93mVaFEVfi/oOpO+71T2AoOpO871VnLgNZ1DnJ2BZ/lJnLZGSylaJCNshPIB7Le99ERM8X9D1J3neq54vqHqTvO9VmzMXxSvcREal+v3YWuAG5s8Su97E42eVwNX38Jr/uuqvV6Ob+g6k7zvVOL+g6n/zd6rOJMSxWgcOF+1R69kzXWPcX7R3FWnJ3Oa17gyraGE2tK33fEbW+BKCe4v6DqTvu9U4v6DqTvu9VZY5A4AtIIOsEG4I6QvtRFX4v6DqTvu9U4v6DqTvu9VaERVX4v6DqTvu9U4v6DqTvu9VaEQVfi/oOpO+71Ti/oOpO+71VoRBV+L+g6k77vVOL+g6k77vVWhEFX4v6DqTvu9V8vyDw9ouY7DpLyB9So3K/LsxPNPSDTmvol1rhp/K0D3nf/a184XmjxGutLW1HA6WvRfd7wP03DR3XVHcbklhRNhwZPRwuvzXZGQNAdfBav1u9V+jswEejYVz9LnJgFvlp3HzVexXIDFcJHDU8hnibrdwd9TecmM83dsQ6nuL+g6k7zvVOL+g6k77vVfjkVlqytAjeAycA3A919udvorcoKvxf0HUnfd6pxf0HUnfd6q0Igq/F/QdSd93qnF/QdSd93qrQiCr8X9B1J33eqcX9B1J33eqtCIKvxf0HUnfd6rrYpkrBSQyVFKZIJoml7Hse69xrsekHnCuKisqfuVR+27yQVDjyq/yMXCyhFVbpm0/lsXe7zKtAVXzafy2Lvd5lfGcjGTTUZDTaSU6DekCx0j4DV4qIpucHLB1Q809O7+ENTy3/AJp6B/T5q65t8zrdFtRiIuSAWU99Tee8ltp/p2dN1F5hsjWzyurZmXjiOjCCNTpNpdr2hurxPYvQJIsqr86elZG0MY1rGjY1oAA8Av1supDikL3aLZonOG1oe0keAN13EH5zQNe0te0OadocAQfmshziZnIpWumw9ojlFy6G/Ik/Tf3Hdmw9i1irxGKIgSSxsvs03tbf5lftFIHC7SCDzg3H0QeWMh8rH0Uv2efSEJdouDtsLthNjzdIWxgg7PA9I2gqp5/sjmttiELbXIZUAAazsa/v5j4L8c1uMmekMbzd8JDb85Ydbf8AI8FEsXNERRBERAREQFVM42PmkpSGG0sh0WkfhH4nfLV4q1rMcumfaMao6c+7eJtv1v1/Syqr7mVyDbTwMrZ23qJRpRhw/wBJh2HX+Nw19x71qkmw83aelfUbA0ADYBYeCyn/APRM7m0EIa5wBm12JF+SdtlVVzI3JTFIse4eUPazhHmaYvu2Rmuw28q922HNbsW8heI/tD/zO+ZXqjM1O5+CUrnuLjaQXJubCV4A8AAEGf56siRSvGJUl4+WOGa3Yx51NkHQCbAjZc9pUxkrjIq6SOb8RGi8dDxqPhz+K0fKygFRQ1MThcPiePGxI+tlhWZqoJhnZzNe1w8Rb/ClStFREUQREQEREBRWVP3Ko/bd5KVUVlT9yqP23eSo88IiKtN0zaj/AIbF3u8yqdnkqL1ELOZsZO8f/VXDNr/LYu93mVSc8EdqyM9MQ+hKJ637NnhzafCqVjeeMPPa5/KJ+ZWQZ6crqiorzQQOcI2FrCxuoyyuttI2jWABs2rbci5tPDqV2rXDHs/SF51y/jdQ5Qvle0kNqI6ht/xtBa/V4gjwRVrrcxUsdNwkNTpVLRpBltFrnD8LXXuD0E/RT2J41X4NgX+9yMfVPcI4HC7iwOBPKJ1OLQHEHu2q8VWXNAylNSamIx6NxZwLnHmaG7dLmsszzrY5Fi2DMqaTSc2CdvDNLXAsuwjosdbm6wba0FbyBzdSYyySqqKh7W6ZYHEaT5HAAuN3HYNK3eCrlkBkDieHYg4NmYaMHlaRNpWnoYDyXC519PSF95hsqacUBpZJWRyxve4NcQ3TY7laQvtsS4HosFbYM5NA+v8AsTZS6QkNY9oLmOefwhzb6x07O1BJ5dYcKjDaqI/ihfbsc1pc0/MBed80E9quRvM6PZ0kEEL0tlDOGUdQ9xsGwyEnsDCV5jzSxaVeT+WJ3+Ag2VERZZEREBERAWYZfPNPi9JU/hHBuJ/bfyvoQtPVay+wD7ZSEMF5WcqPtPO3xH1sqraIZQ5ocDcOFx3HWqnnMySbiVIGuldGIi6QWAOkQ06tapmZbOA10bMPq3aErOTC59xpj8hvsc3YL7QANq1jE9cEo/6bvIqq8b5P4eKiqhhJ0RJI1hcObSNrr1xkbk83D6OOla8vbHpWcQATpPc/m/UvL+RWFTtxGlc6GUATRkkxuAHKHYvXL3gAkkADaTzBBEZY4iKegqZnGwZE4+JFgPmQsNzN0xEM7+Zzw0dthr813M72W/8AtGVmH0P8RmmNNzdkrxsA6WN236R2Ky5NYSKSljhGstF3Hpcdbj81KlSaIiiCIiAiIgKKyp+5VH7bvJSqisqfuVR+27yVHnhERVpumbT+Wxd7vMqEzwYWXwxTtH+mSx/6XWsfmLf9y7GQWUFLFQRslniY8Xu0usRrJVpFRT10MjGvZLGQWv0Te1x9Dz+CiPvMBlKJ6F1I4/xKc8n+qJxuCO43Hy6VcMssiKXE2AVDTps9yRhs9t9o6COwrzcftOCYg18brOabtd+GWO+tp7DsI2jm5ivSWRWWVPiUOnC6zxbhIj7zCfMdBCqqJT5hKUPBfVTOaDraGtaT4rSsPyepoKX7LHEwQFpaYyLhwOp2lf3ieclSq5QZLieYijfIXRTzRN/JqeB3F2v53VkyJza0mGu4RmlJNs4V9rgc4aBqb5q6qCytyrp8OgMtQ+23QYNbpD0NH+dgQVXPllG2mw10AI4WpGg0c+hq0z3W1eKzXM7hpAmnI1G0be23KcR8wFW8WxGqxvEdI7XWaxv4YYwfIbSecrWYPs+H00cbnsjY2zQXG13bSe86yiVLIoX2roviod9Paui+Kh31BNIoX2roviod9Paui+Kh30E0ihfaui+Kh309q6L4qHfQTSKF9q6L4qHfT2soviod9BDZYZCtqncNCRFPtJ2NeRzm2x3aFG4bl7jOGAR1ERmjGoGRpOrZqkbtHfdWv2soviod9DlXRfEwbyCJOfiYiww9ml08I4j5aP8AlQmJ4/jOMfw7GGB20NBjZb+onlO7vord7TUHxFP8wv09rKL4qHfVHTyPyQiom6XvzEWdJbYOhoOweasqhvayi+Kh31x7V0XxUO+oJpFC+1lF8VDvp7V0XxUO+gmkUL7V0XxUO+ntXRfFQ76CaRQvtXRfFQ76e1dF8VDvoJpRWVP3Ko/bd5L8vaui+Kh31HZRZTUb6SZrKmJznRuAAdrJI1IMOREVUVhyMykdQz6Wsxu1SN6R0j+oKvLkIPQWKYbT4jTN0rPaReORp1tPSPQ9CyrEsBrcLm4WJ0gAPJmiJGr+oDZ3HUunkplZNRO5J0oieXGTq7x+U9y1rAsrqWrbZrw13PHJYHXzdDgoiCwDPtUxgNqoWTAbXs5Dj4e6T8lYuPym0fus+l0aTLfNfGIZG0Uxu+naD0sJaTu2B71GuzbUN/dkHZwjk011sez8TvBbSQMi6HvOm4dw9353VIpMLr8Wm4SR0j7+9NKTotHZ6NC1DD8iqGE3bTtcel9327tI2+i+scyspaNtnvBcPdjZYu+Q1NHfZDXOB4LT4bA4ggWF5ZXbTbyHYFkuXOUxrZ7tuIWao2nn6XHtOpcZV5YTVpseREDyYx5uP4j5KuEqq4REQEREBERAREQdnD6UyysibbSe4MbfULuNhf5rQX5lcQBsXUt+jhjf5aKpWSv36m/fj/vC2zL6rwuPGmGqdWtnHBEcHo8FYe7ex0u/Ugy7D83VZNUzUtomVELdJ0T32c9p1gssCHDWOfnC6GTWSFVXVLqeFgD2AmQvOi2PRNuUbG2vVZXvOdiFVh+PsrdJpBax0OjqBhA0XRuHSbuuT+a/YLVnGxuGiw59TSMLJsT0SX87QWDSPYdHo53EoMCxGkMMr4y5rixxaXMN2kg2NibXC6y5cuEBERAREQEREBERAREQfRC+V3cY+8TfuP8A7iukg5BTSXCIJahylq4f9OolA6NIkfJ1wpAZfV9rcOe/RZfyVZRMEvXZT1cwtJUSkdAdYHvDbXUSSuEQEREBERAREQEREBERB28LqjDNHKACY3teAefROlb6LSavPA2WXhZMMo3yi1pHcpwts1kX1LLOZcu2oJvKzKafEagzTkXtota3U1jRsAH1PepDKrLh9bR0tM6JrBTABrg4kus0NF77NQVUch2IOCuERAREQEREBERAQIiDmyLU0Q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1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Peripheral </a:t>
            </a:r>
            <a:r>
              <a:rPr lang="en-GB" dirty="0" smtClean="0"/>
              <a:t>Vision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Eyes are constantly moving, focusing on different areas (</a:t>
            </a:r>
            <a:r>
              <a:rPr lang="en-GB" b="1" dirty="0" smtClean="0"/>
              <a:t>saccadic movement</a:t>
            </a:r>
            <a:r>
              <a:rPr lang="en-GB" dirty="0" smtClean="0"/>
              <a:t>) to build up an image for your brain of what you are seeing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7" name="Picture 6" descr="Screen Shot 2016-02-05 at 11.0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96952"/>
            <a:ext cx="6032712" cy="3564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59832" y="6548488"/>
            <a:ext cx="2370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smtClean="0">
                <a:solidFill>
                  <a:schemeClr val="tx1"/>
                </a:solidFill>
                <a:latin typeface="+mn-lt"/>
              </a:rPr>
              <a:t>Cairo: The Functional Art, p 105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0063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Prioritising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Simultaneously showing animation and text can confuse the viewer – the animation is moving and the text is in ‘uncommon’ shapes</a:t>
            </a:r>
          </a:p>
          <a:p>
            <a:pPr lvl="1"/>
            <a:r>
              <a:rPr lang="en-GB" dirty="0" smtClean="0"/>
              <a:t>The brain won’t know what to focus on</a:t>
            </a:r>
          </a:p>
          <a:p>
            <a:r>
              <a:rPr lang="en-GB" dirty="0" smtClean="0"/>
              <a:t>Pure colours are uncommon in nature – so avoid and only use to highlight something </a:t>
            </a:r>
            <a:r>
              <a:rPr lang="en-GB" dirty="0" smtClean="0"/>
              <a:t>important</a:t>
            </a:r>
            <a:endParaRPr lang="en-GB" dirty="0" smtClean="0"/>
          </a:p>
          <a:p>
            <a:r>
              <a:rPr lang="en-GB" dirty="0" smtClean="0"/>
              <a:t>Knowing how the brain prioritises information means we can prioritise how things are displayed in visualisations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18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Lying to the </a:t>
            </a:r>
            <a:r>
              <a:rPr lang="en-GB" dirty="0" smtClean="0"/>
              <a:t>Brain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Quickly look at the next slide</a:t>
            </a:r>
          </a:p>
          <a:p>
            <a:r>
              <a:rPr lang="en-GB" dirty="0" smtClean="0"/>
              <a:t>What do you see?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71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9712" y="6453336"/>
            <a:ext cx="5186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http://</a:t>
            </a:r>
            <a:r>
              <a:rPr lang="en-GB" dirty="0" err="1">
                <a:latin typeface="+mn-lt"/>
              </a:rPr>
              <a:t>thebrainbank.org.uk</a:t>
            </a:r>
            <a:r>
              <a:rPr lang="en-GB" dirty="0">
                <a:latin typeface="+mn-lt"/>
              </a:rPr>
              <a:t>/teaching-materials/brain-function/illusions/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7847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800" dirty="0"/>
              <a:t>Who saw a white square over four black circles?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77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</a:t>
            </a:r>
            <a:r>
              <a:rPr lang="en-GB" dirty="0" smtClean="0"/>
              <a:t>Brain </a:t>
            </a:r>
            <a:r>
              <a:rPr lang="en-GB" dirty="0" smtClean="0"/>
              <a:t>is </a:t>
            </a:r>
            <a:r>
              <a:rPr lang="en-GB" dirty="0"/>
              <a:t>D</a:t>
            </a:r>
            <a:r>
              <a:rPr lang="en-GB" dirty="0" smtClean="0"/>
              <a:t>eceiving You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 is no white square.</a:t>
            </a:r>
          </a:p>
          <a:p>
            <a:r>
              <a:rPr lang="en-GB" dirty="0" smtClean="0"/>
              <a:t>Remove the 4 ‘</a:t>
            </a:r>
            <a:r>
              <a:rPr lang="en-GB" dirty="0" err="1" smtClean="0"/>
              <a:t>pacman</a:t>
            </a:r>
            <a:r>
              <a:rPr lang="en-GB" dirty="0" smtClean="0"/>
              <a:t>’ shapes, and there is nothing there!</a:t>
            </a:r>
          </a:p>
          <a:p>
            <a:endParaRPr lang="en-GB" dirty="0"/>
          </a:p>
          <a:p>
            <a:r>
              <a:rPr lang="en-GB" dirty="0" smtClean="0"/>
              <a:t>Your brain is making assumptions based on what it knows about the world already</a:t>
            </a:r>
          </a:p>
          <a:p>
            <a:pPr lvl="1"/>
            <a:r>
              <a:rPr lang="en-GB" dirty="0" smtClean="0"/>
              <a:t>“Empty areas” don’t exist</a:t>
            </a:r>
          </a:p>
          <a:p>
            <a:r>
              <a:rPr lang="en-GB" dirty="0" smtClean="0"/>
              <a:t>The brain ‘perceives’ more than what the retinas see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923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5" name="Picture 4" descr="Screen Shot 2016-02-04 at 15.06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6118482" cy="45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648" y="6525344"/>
            <a:ext cx="549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http://</a:t>
            </a:r>
            <a:r>
              <a:rPr lang="en-GB" dirty="0" err="1">
                <a:latin typeface="+mn-lt"/>
              </a:rPr>
              <a:t>thebrainbank.org.uk</a:t>
            </a:r>
            <a:r>
              <a:rPr lang="en-GB" dirty="0">
                <a:latin typeface="+mn-lt"/>
              </a:rPr>
              <a:t>/</a:t>
            </a:r>
            <a:r>
              <a:rPr lang="en-GB" dirty="0" err="1">
                <a:latin typeface="+mn-lt"/>
              </a:rPr>
              <a:t>wp</a:t>
            </a:r>
            <a:r>
              <a:rPr lang="en-GB" dirty="0">
                <a:latin typeface="+mn-lt"/>
              </a:rPr>
              <a:t>-content/uploads/2012/08/</a:t>
            </a:r>
            <a:r>
              <a:rPr lang="en-GB" dirty="0" err="1">
                <a:latin typeface="+mn-lt"/>
              </a:rPr>
              <a:t>Ponzo_illusion.gif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1124744"/>
            <a:ext cx="398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tx1"/>
                </a:solidFill>
                <a:latin typeface="+mn-lt"/>
              </a:rPr>
              <a:t>Which yellow line is longer?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380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 descr="Screen Shot 2016-02-04 at 15.06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6118482" cy="4511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648" y="6525344"/>
            <a:ext cx="5493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http://</a:t>
            </a:r>
            <a:r>
              <a:rPr lang="en-GB" dirty="0" err="1">
                <a:latin typeface="+mn-lt"/>
              </a:rPr>
              <a:t>thebrainbank.org.uk</a:t>
            </a:r>
            <a:r>
              <a:rPr lang="en-GB" dirty="0">
                <a:latin typeface="+mn-lt"/>
              </a:rPr>
              <a:t>/</a:t>
            </a:r>
            <a:r>
              <a:rPr lang="en-GB" dirty="0" err="1">
                <a:latin typeface="+mn-lt"/>
              </a:rPr>
              <a:t>wp</a:t>
            </a:r>
            <a:r>
              <a:rPr lang="en-GB" dirty="0">
                <a:latin typeface="+mn-lt"/>
              </a:rPr>
              <a:t>-content/uploads/2012/08/</a:t>
            </a:r>
            <a:r>
              <a:rPr lang="en-GB" dirty="0" err="1">
                <a:latin typeface="+mn-lt"/>
              </a:rPr>
              <a:t>Ponzo_illusion.gif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1231" y="1124744"/>
            <a:ext cx="4463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tx1"/>
                </a:solidFill>
                <a:latin typeface="+mn-lt"/>
              </a:rPr>
              <a:t>Which yellow line is longer</a:t>
            </a:r>
            <a:r>
              <a:rPr lang="en-GB" sz="2400" dirty="0" smtClean="0">
                <a:solidFill>
                  <a:schemeClr val="tx1"/>
                </a:solidFill>
                <a:latin typeface="+mn-lt"/>
              </a:rPr>
              <a:t>? (2)</a:t>
            </a:r>
            <a:endParaRPr lang="en-GB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03848" y="1844824"/>
            <a:ext cx="144016" cy="44644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5292080" y="1844824"/>
            <a:ext cx="144016" cy="44644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99817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620688"/>
            <a:ext cx="8496300" cy="649288"/>
          </a:xfrm>
        </p:spPr>
        <p:txBody>
          <a:bodyPr/>
          <a:lstStyle/>
          <a:p>
            <a:r>
              <a:rPr lang="en-GB" dirty="0" smtClean="0"/>
              <a:t>How </a:t>
            </a:r>
            <a:r>
              <a:rPr lang="en-GB" dirty="0" smtClean="0"/>
              <a:t>Perception </a:t>
            </a:r>
            <a:r>
              <a:rPr lang="en-GB" i="1" dirty="0"/>
              <a:t>R</a:t>
            </a:r>
            <a:r>
              <a:rPr lang="en-GB" i="1" dirty="0" smtClean="0"/>
              <a:t>eally </a:t>
            </a:r>
            <a:r>
              <a:rPr lang="en-GB" dirty="0"/>
              <a:t>W</a:t>
            </a:r>
            <a:r>
              <a:rPr lang="en-GB" dirty="0" smtClean="0"/>
              <a:t>orks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5" name="Picture 4" descr="Screen Shot 2016-02-05 at 10.30.34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8999">
            <a:off x="2870081" y="1375476"/>
            <a:ext cx="3380661" cy="522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7704" y="6579966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smtClean="0">
                <a:solidFill>
                  <a:schemeClr val="tx1"/>
                </a:solidFill>
                <a:latin typeface="+mn-lt"/>
              </a:rPr>
              <a:t>Cairo: The Functional Art, p 110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280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 </a:t>
            </a:r>
            <a:r>
              <a:rPr lang="en-GB" dirty="0" smtClean="0"/>
              <a:t>Everyone ‘Sees</a:t>
            </a:r>
            <a:r>
              <a:rPr lang="en-GB" dirty="0" smtClean="0"/>
              <a:t>’ in the </a:t>
            </a:r>
            <a:r>
              <a:rPr lang="en-GB" dirty="0" smtClean="0"/>
              <a:t>Same </a:t>
            </a:r>
            <a:r>
              <a:rPr lang="en-GB" dirty="0"/>
              <a:t>W</a:t>
            </a:r>
            <a:r>
              <a:rPr lang="en-GB" dirty="0" smtClean="0"/>
              <a:t>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8% of males suffer some form of colour-blindness</a:t>
            </a:r>
          </a:p>
          <a:p>
            <a:r>
              <a:rPr lang="en-GB" dirty="0" smtClean="0"/>
              <a:t>This reduces the spectrum of coloured light that can be seen or perceived</a:t>
            </a:r>
          </a:p>
          <a:p>
            <a:r>
              <a:rPr lang="en-GB" dirty="0" smtClean="0"/>
              <a:t>E.g</a:t>
            </a:r>
            <a:r>
              <a:rPr lang="en-GB" dirty="0" smtClean="0"/>
              <a:t>., </a:t>
            </a:r>
            <a:r>
              <a:rPr lang="en-GB" dirty="0" err="1" smtClean="0"/>
              <a:t>Deuteranopia</a:t>
            </a:r>
            <a:r>
              <a:rPr lang="en-GB" dirty="0" smtClean="0"/>
              <a:t>: 5% of males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051720" y="636477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www.color-blindness.com</a:t>
            </a:r>
            <a:r>
              <a:rPr lang="en-GB" dirty="0"/>
              <a:t>/</a:t>
            </a:r>
            <a:r>
              <a:rPr lang="en-GB" dirty="0" err="1"/>
              <a:t>wp</a:t>
            </a:r>
            <a:r>
              <a:rPr lang="en-GB" dirty="0"/>
              <a:t>-content/images/</a:t>
            </a:r>
            <a:r>
              <a:rPr lang="en-GB" dirty="0" err="1"/>
              <a:t>deuteranopia-color-spectrum.jpg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789040"/>
            <a:ext cx="4968552" cy="2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5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Aims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Visual </a:t>
            </a:r>
            <a:r>
              <a:rPr lang="en-GB" b="1" dirty="0" smtClean="0"/>
              <a:t>perception</a:t>
            </a:r>
            <a:endParaRPr lang="en-GB" b="1" dirty="0" smtClean="0"/>
          </a:p>
          <a:p>
            <a:pPr lvl="1"/>
            <a:r>
              <a:rPr lang="en-GB" dirty="0" smtClean="0"/>
              <a:t>How the human eye works</a:t>
            </a:r>
          </a:p>
          <a:p>
            <a:pPr lvl="1"/>
            <a:r>
              <a:rPr lang="en-GB" dirty="0" smtClean="0"/>
              <a:t>How the brain can be tricked or lied to</a:t>
            </a:r>
          </a:p>
          <a:p>
            <a:pPr lvl="1"/>
            <a:r>
              <a:rPr lang="en-GB" dirty="0" smtClean="0"/>
              <a:t>Types of colour-blindness</a:t>
            </a:r>
          </a:p>
          <a:p>
            <a:r>
              <a:rPr lang="en-GB" b="1" dirty="0" smtClean="0"/>
              <a:t>Information </a:t>
            </a:r>
            <a:r>
              <a:rPr lang="en-GB" b="1" dirty="0" smtClean="0"/>
              <a:t>design </a:t>
            </a:r>
            <a:r>
              <a:rPr lang="en-GB" b="1" dirty="0" smtClean="0"/>
              <a:t>for the </a:t>
            </a:r>
            <a:r>
              <a:rPr lang="en-GB" b="1" dirty="0" smtClean="0"/>
              <a:t>mind</a:t>
            </a:r>
            <a:endParaRPr lang="en-GB" b="1" dirty="0" smtClean="0"/>
          </a:p>
          <a:p>
            <a:pPr lvl="1"/>
            <a:r>
              <a:rPr lang="en-GB" dirty="0" smtClean="0"/>
              <a:t>How the brain notices differences</a:t>
            </a:r>
          </a:p>
          <a:p>
            <a:pPr lvl="1"/>
            <a:r>
              <a:rPr lang="en-GB" dirty="0" smtClean="0"/>
              <a:t>Pattern recognition</a:t>
            </a:r>
          </a:p>
          <a:p>
            <a:pPr lvl="1"/>
            <a:r>
              <a:rPr lang="en-GB" dirty="0" smtClean="0"/>
              <a:t>Elementary perceptual tasks</a:t>
            </a:r>
          </a:p>
          <a:p>
            <a:pPr lvl="1"/>
            <a:r>
              <a:rPr lang="en-GB" dirty="0" smtClean="0"/>
              <a:t>Memory and recognition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27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1% of all males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412776"/>
            <a:ext cx="5093913" cy="2664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4077072"/>
            <a:ext cx="4725026" cy="2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1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Colour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Colour can be dangerous to rely upon within visual design</a:t>
            </a:r>
          </a:p>
          <a:p>
            <a:r>
              <a:rPr lang="en-GB" dirty="0" smtClean="0"/>
              <a:t>For critical use cases (e.g. traffic lights), how is this problem solved?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34" t="12150" r="3671" b="67617"/>
          <a:stretch/>
        </p:blipFill>
        <p:spPr>
          <a:xfrm>
            <a:off x="1835696" y="3212976"/>
            <a:ext cx="4605676" cy="5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Colour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Colour can be dangerous to rely upon within visual design</a:t>
            </a:r>
          </a:p>
          <a:p>
            <a:r>
              <a:rPr lang="en-GB" dirty="0" smtClean="0"/>
              <a:t>For critical use cases (e.g. traffic lights), how is this problem solved?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284984"/>
            <a:ext cx="3836200" cy="3068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4653136"/>
            <a:ext cx="2477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solidFill>
                  <a:schemeClr val="tx1"/>
                </a:solidFill>
                <a:latin typeface="+mn-lt"/>
              </a:rPr>
              <a:t>Consistent positioning</a:t>
            </a:r>
            <a:endParaRPr lang="en-GB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952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design for the mind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“Anticipating </a:t>
            </a:r>
            <a:r>
              <a:rPr lang="en-GB" dirty="0" smtClean="0"/>
              <a:t>What </a:t>
            </a:r>
            <a:r>
              <a:rPr lang="en-GB" dirty="0"/>
              <a:t>the </a:t>
            </a:r>
            <a:r>
              <a:rPr lang="en-GB" dirty="0" smtClean="0"/>
              <a:t>Brain </a:t>
            </a:r>
            <a:r>
              <a:rPr lang="en-GB" dirty="0"/>
              <a:t>W</a:t>
            </a:r>
            <a:r>
              <a:rPr lang="en-GB" dirty="0" smtClean="0"/>
              <a:t>ill </a:t>
            </a:r>
            <a:r>
              <a:rPr lang="en-GB" dirty="0"/>
              <a:t>D</a:t>
            </a:r>
            <a:r>
              <a:rPr lang="en-GB" dirty="0" smtClean="0"/>
              <a:t>o</a:t>
            </a:r>
            <a:r>
              <a:rPr lang="en-GB" dirty="0" smtClean="0"/>
              <a:t>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8CFC-1513-446D-8B65-185D686A47A9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404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Detecting Differences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3850" y="1700213"/>
            <a:ext cx="4248150" cy="4114800"/>
          </a:xfrm>
        </p:spPr>
        <p:txBody>
          <a:bodyPr/>
          <a:lstStyle/>
          <a:p>
            <a:r>
              <a:rPr lang="en-GB" dirty="0" smtClean="0"/>
              <a:t>In the first two images, differences between object and background are identified</a:t>
            </a:r>
          </a:p>
          <a:p>
            <a:pPr lvl="1"/>
            <a:r>
              <a:rPr lang="en-GB" dirty="0" smtClean="0"/>
              <a:t>You don’t know immediately that you’re seeing a wolf</a:t>
            </a:r>
          </a:p>
          <a:p>
            <a:pPr lvl="1"/>
            <a:r>
              <a:rPr lang="en-GB" dirty="0" smtClean="0"/>
              <a:t>But you see something relevant, and fix your gaze on it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8CFC-1513-446D-8B65-185D686A47A9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2" name="Picture 1" descr="Screen Shot 2016-02-05 at 10.2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84">
            <a:off x="4553397" y="1057225"/>
            <a:ext cx="4188150" cy="5453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9832" y="6548488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smtClean="0">
                <a:solidFill>
                  <a:schemeClr val="tx1"/>
                </a:solidFill>
                <a:latin typeface="+mn-lt"/>
              </a:rPr>
              <a:t>Cairo: The Functional Art, p 112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5114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Detecting </a:t>
            </a:r>
            <a:r>
              <a:rPr lang="en-GB" sz="3200" dirty="0" smtClean="0"/>
              <a:t>Differences (2)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4104134" cy="4114800"/>
          </a:xfrm>
        </p:spPr>
        <p:txBody>
          <a:bodyPr/>
          <a:lstStyle/>
          <a:p>
            <a:r>
              <a:rPr lang="en-GB" dirty="0" smtClean="0"/>
              <a:t>Shade variations are easier to perceive</a:t>
            </a:r>
            <a:endParaRPr lang="en-GB" dirty="0"/>
          </a:p>
          <a:p>
            <a:r>
              <a:rPr lang="en-GB" dirty="0" smtClean="0"/>
              <a:t>Shape variations are harder to perceive</a:t>
            </a:r>
          </a:p>
          <a:p>
            <a:pPr lvl="1"/>
            <a:r>
              <a:rPr lang="en-GB" dirty="0" smtClean="0"/>
              <a:t>The wolf is much harder to see in the third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7" name="Picture 6" descr="Screen Shot 2016-02-05 at 10.2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6484">
            <a:off x="4822062" y="1330689"/>
            <a:ext cx="3777289" cy="49184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59832" y="6548488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smtClean="0">
                <a:solidFill>
                  <a:schemeClr val="tx1"/>
                </a:solidFill>
                <a:latin typeface="+mn-lt"/>
              </a:rPr>
              <a:t>Cairo: The Functional Art, p 112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217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Detecting </a:t>
            </a:r>
            <a:r>
              <a:rPr lang="en-GB" dirty="0" smtClean="0"/>
              <a:t>Differences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Shade variations are easier to perceive</a:t>
            </a:r>
            <a:endParaRPr lang="en-GB" dirty="0"/>
          </a:p>
          <a:p>
            <a:r>
              <a:rPr lang="en-GB" dirty="0" smtClean="0"/>
              <a:t>Shape variations are harder to perceive</a:t>
            </a:r>
          </a:p>
          <a:p>
            <a:r>
              <a:rPr lang="en-GB" dirty="0" smtClean="0"/>
              <a:t>Recall this example from Lecture 1: It is much easier to identify how many 9s are in the data from the 2</a:t>
            </a:r>
            <a:r>
              <a:rPr lang="en-GB" baseline="30000" dirty="0" smtClean="0"/>
              <a:t>nd</a:t>
            </a:r>
            <a:r>
              <a:rPr lang="en-GB" dirty="0" smtClean="0"/>
              <a:t> image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5" name="Picture 4" descr="grid n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280" y="3851725"/>
            <a:ext cx="4395256" cy="3031212"/>
          </a:xfrm>
          <a:prstGeom prst="rect">
            <a:avLst/>
          </a:prstGeom>
        </p:spPr>
      </p:pic>
      <p:pic>
        <p:nvPicPr>
          <p:cNvPr id="6" name="Picture 5" descr="gri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93" y="3867503"/>
            <a:ext cx="4336221" cy="299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7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Gestalt Theory: Pattern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School of thought from German psychologists in 1930s/40s</a:t>
            </a:r>
          </a:p>
          <a:p>
            <a:pPr lvl="1"/>
            <a:r>
              <a:rPr lang="en-GB" dirty="0" smtClean="0"/>
              <a:t>Refers to ‘patterns’ and emergent structures</a:t>
            </a:r>
          </a:p>
          <a:p>
            <a:r>
              <a:rPr lang="en-GB" dirty="0" smtClean="0"/>
              <a:t>The brain and visual system follow certain principles for perceptual organisation</a:t>
            </a:r>
          </a:p>
          <a:p>
            <a:pPr lvl="1"/>
            <a:r>
              <a:rPr lang="en-GB" dirty="0" smtClean="0"/>
              <a:t>How it groups elements into ‘patterns</a:t>
            </a:r>
            <a:r>
              <a:rPr lang="en-GB" dirty="0" smtClean="0"/>
              <a:t>’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66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Gestalt </a:t>
            </a:r>
            <a:r>
              <a:rPr lang="en-GB" dirty="0" smtClean="0"/>
              <a:t>Theory: Principles of </a:t>
            </a:r>
            <a:r>
              <a:rPr lang="en-GB" dirty="0" smtClean="0"/>
              <a:t>Organisation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Proximity – objects that are close are perceived to be natural groups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28</a:t>
            </a:fld>
            <a:endParaRPr lang="en-GB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409534503"/>
              </p:ext>
            </p:extLst>
          </p:nvPr>
        </p:nvGraphicFramePr>
        <p:xfrm>
          <a:off x="1547664" y="270892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6299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Gestalt </a:t>
            </a:r>
            <a:r>
              <a:rPr lang="en-GB" dirty="0" smtClean="0"/>
              <a:t>Theory: Principles of </a:t>
            </a:r>
            <a:r>
              <a:rPr lang="en-GB" dirty="0" smtClean="0"/>
              <a:t>Organisation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Similarity – identical or similar objects belong to a group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29</a:t>
            </a:fld>
            <a:endParaRPr lang="en-GB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95679079"/>
              </p:ext>
            </p:extLst>
          </p:nvPr>
        </p:nvGraphicFramePr>
        <p:xfrm>
          <a:off x="1547664" y="270892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81472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PERCEPTION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954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Gestalt </a:t>
            </a:r>
            <a:r>
              <a:rPr lang="en-GB" dirty="0" smtClean="0"/>
              <a:t>Theory: Principles of </a:t>
            </a:r>
            <a:r>
              <a:rPr lang="en-GB" dirty="0" smtClean="0"/>
              <a:t>Organisation 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Connectedness – linking using a line or similar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83568" y="3068960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7" name="Oval 6"/>
          <p:cNvSpPr/>
          <p:nvPr/>
        </p:nvSpPr>
        <p:spPr>
          <a:xfrm>
            <a:off x="323528" y="4941168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8" name="Oval 7"/>
          <p:cNvSpPr/>
          <p:nvPr/>
        </p:nvSpPr>
        <p:spPr>
          <a:xfrm>
            <a:off x="6300192" y="2996952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9" name="Oval 8"/>
          <p:cNvSpPr/>
          <p:nvPr/>
        </p:nvSpPr>
        <p:spPr>
          <a:xfrm>
            <a:off x="6012160" y="4437112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10" name="Oval 9"/>
          <p:cNvSpPr/>
          <p:nvPr/>
        </p:nvSpPr>
        <p:spPr>
          <a:xfrm>
            <a:off x="2771800" y="4365104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11" name="Oval 10"/>
          <p:cNvSpPr/>
          <p:nvPr/>
        </p:nvSpPr>
        <p:spPr>
          <a:xfrm>
            <a:off x="3347864" y="2780928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729907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Gestalt </a:t>
            </a:r>
            <a:r>
              <a:rPr lang="en-GB" dirty="0" smtClean="0"/>
              <a:t>Theory: Principles of </a:t>
            </a:r>
            <a:r>
              <a:rPr lang="en-GB" dirty="0" smtClean="0"/>
              <a:t>Organisation (4)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Connectedness – linking using a line or similar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83568" y="3068960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7" name="Oval 6"/>
          <p:cNvSpPr/>
          <p:nvPr/>
        </p:nvSpPr>
        <p:spPr>
          <a:xfrm>
            <a:off x="323528" y="4941168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8" name="Oval 7"/>
          <p:cNvSpPr/>
          <p:nvPr/>
        </p:nvSpPr>
        <p:spPr>
          <a:xfrm>
            <a:off x="6300192" y="2996952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9" name="Oval 8"/>
          <p:cNvSpPr/>
          <p:nvPr/>
        </p:nvSpPr>
        <p:spPr>
          <a:xfrm>
            <a:off x="6012160" y="4437112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10" name="Oval 9"/>
          <p:cNvSpPr/>
          <p:nvPr/>
        </p:nvSpPr>
        <p:spPr>
          <a:xfrm>
            <a:off x="2771800" y="4365104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11" name="Oval 10"/>
          <p:cNvSpPr/>
          <p:nvPr/>
        </p:nvSpPr>
        <p:spPr>
          <a:xfrm>
            <a:off x="3347864" y="2780928"/>
            <a:ext cx="1080120" cy="11521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cxnSp>
        <p:nvCxnSpPr>
          <p:cNvPr id="12" name="Straight Connector 11"/>
          <p:cNvCxnSpPr>
            <a:stCxn id="10" idx="2"/>
            <a:endCxn id="7" idx="6"/>
          </p:cNvCxnSpPr>
          <p:nvPr/>
        </p:nvCxnSpPr>
        <p:spPr bwMode="auto">
          <a:xfrm flipH="1">
            <a:off x="1403648" y="4941168"/>
            <a:ext cx="1368152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11" idx="4"/>
            <a:endCxn id="10" idx="7"/>
          </p:cNvCxnSpPr>
          <p:nvPr/>
        </p:nvCxnSpPr>
        <p:spPr bwMode="auto">
          <a:xfrm flipH="1">
            <a:off x="3693740" y="3933056"/>
            <a:ext cx="194184" cy="6007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11" idx="5"/>
            <a:endCxn id="9" idx="1"/>
          </p:cNvCxnSpPr>
          <p:nvPr/>
        </p:nvCxnSpPr>
        <p:spPr bwMode="auto">
          <a:xfrm>
            <a:off x="4269804" y="3764331"/>
            <a:ext cx="1900536" cy="84150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59370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Gestalt </a:t>
            </a:r>
            <a:r>
              <a:rPr lang="en-GB" dirty="0" smtClean="0"/>
              <a:t>Theory: Principles of </a:t>
            </a:r>
            <a:r>
              <a:rPr lang="en-GB" dirty="0" smtClean="0"/>
              <a:t>Organisation (5)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Continuity: Smooth contours are easier to perceive than sharp angles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00586" y="573325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1"/>
                </a:solidFill>
                <a:latin typeface="+mn-lt"/>
              </a:rPr>
              <a:t>Person 1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5228" y="573325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1"/>
                </a:solidFill>
                <a:latin typeface="+mn-lt"/>
              </a:rPr>
              <a:t>Person 2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3380" y="573325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1"/>
                </a:solidFill>
                <a:latin typeface="+mn-lt"/>
              </a:rPr>
              <a:t>Person 3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0" name="Elbow Connector 9"/>
          <p:cNvCxnSpPr>
            <a:stCxn id="5" idx="0"/>
            <a:endCxn id="8" idx="0"/>
          </p:cNvCxnSpPr>
          <p:nvPr/>
        </p:nvCxnSpPr>
        <p:spPr bwMode="auto">
          <a:xfrm rot="5400000" flipH="1" flipV="1">
            <a:off x="1787475" y="4433653"/>
            <a:ext cx="12700" cy="2599206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Elbow Connector 11"/>
          <p:cNvCxnSpPr>
            <a:stCxn id="7" idx="0"/>
            <a:endCxn id="8" idx="0"/>
          </p:cNvCxnSpPr>
          <p:nvPr/>
        </p:nvCxnSpPr>
        <p:spPr bwMode="auto">
          <a:xfrm rot="5400000" flipH="1" flipV="1">
            <a:off x="2403002" y="5049180"/>
            <a:ext cx="12700" cy="1368152"/>
          </a:xfrm>
          <a:prstGeom prst="bentConnector3">
            <a:avLst>
              <a:gd name="adj1" fmla="val 4325134"/>
            </a:avLst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4531486" y="573960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1"/>
                </a:solidFill>
                <a:latin typeface="+mn-lt"/>
              </a:rPr>
              <a:t>Person 1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56128" y="573960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1"/>
                </a:solidFill>
                <a:latin typeface="+mn-lt"/>
              </a:rPr>
              <a:t>Person 2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4280" y="5739606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1"/>
                </a:solidFill>
                <a:latin typeface="+mn-lt"/>
              </a:rPr>
              <a:t>Person 3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20" name="Elbow Connector 19"/>
          <p:cNvCxnSpPr>
            <a:stCxn id="17" idx="0"/>
            <a:endCxn id="19" idx="0"/>
          </p:cNvCxnSpPr>
          <p:nvPr/>
        </p:nvCxnSpPr>
        <p:spPr bwMode="auto">
          <a:xfrm rot="5400000" flipH="1" flipV="1">
            <a:off x="6218375" y="4440003"/>
            <a:ext cx="12700" cy="2599206"/>
          </a:xfrm>
          <a:prstGeom prst="curvedConnector3">
            <a:avLst>
              <a:gd name="adj1" fmla="val 4527150"/>
            </a:avLst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Elbow Connector 20"/>
          <p:cNvCxnSpPr>
            <a:stCxn id="18" idx="0"/>
            <a:endCxn id="19" idx="0"/>
          </p:cNvCxnSpPr>
          <p:nvPr/>
        </p:nvCxnSpPr>
        <p:spPr bwMode="auto">
          <a:xfrm rot="5400000" flipH="1" flipV="1">
            <a:off x="6833902" y="5055530"/>
            <a:ext cx="12700" cy="1368152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Elbow Connector 22"/>
          <p:cNvCxnSpPr>
            <a:stCxn id="5" idx="0"/>
            <a:endCxn id="7" idx="0"/>
          </p:cNvCxnSpPr>
          <p:nvPr/>
        </p:nvCxnSpPr>
        <p:spPr bwMode="auto">
          <a:xfrm rot="5400000" flipH="1" flipV="1">
            <a:off x="1103399" y="5117729"/>
            <a:ext cx="12700" cy="1231054"/>
          </a:xfrm>
          <a:prstGeom prst="bentConnector3">
            <a:avLst>
              <a:gd name="adj1" fmla="val 6446252"/>
            </a:avLst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Elbow Connector 20"/>
          <p:cNvCxnSpPr>
            <a:stCxn id="17" idx="0"/>
            <a:endCxn id="18" idx="0"/>
          </p:cNvCxnSpPr>
          <p:nvPr/>
        </p:nvCxnSpPr>
        <p:spPr bwMode="auto">
          <a:xfrm rot="5400000" flipH="1" flipV="1">
            <a:off x="5534299" y="5124079"/>
            <a:ext cx="12700" cy="1231054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01816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Gestalt </a:t>
            </a:r>
            <a:r>
              <a:rPr lang="en-GB" dirty="0" smtClean="0"/>
              <a:t>Theory: Principles of </a:t>
            </a:r>
            <a:r>
              <a:rPr lang="en-GB" dirty="0" smtClean="0"/>
              <a:t>Organisation (6)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Closure: bounded areas indicate a grouping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33</a:t>
            </a:fld>
            <a:endParaRPr lang="en-GB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41270137"/>
              </p:ext>
            </p:extLst>
          </p:nvPr>
        </p:nvGraphicFramePr>
        <p:xfrm>
          <a:off x="1475656" y="256490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/>
          <p:cNvSpPr/>
          <p:nvPr/>
        </p:nvSpPr>
        <p:spPr>
          <a:xfrm>
            <a:off x="2123728" y="2708920"/>
            <a:ext cx="2448272" cy="381642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4644008" y="2708920"/>
            <a:ext cx="2448272" cy="381642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14583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Gestalt </a:t>
            </a:r>
            <a:r>
              <a:rPr lang="en-GB" dirty="0" smtClean="0"/>
              <a:t>Theory: Takeaway Message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 smtClean="0"/>
              <a:t>Graphics </a:t>
            </a:r>
            <a:r>
              <a:rPr lang="en-GB" sz="3200" dirty="0" smtClean="0"/>
              <a:t>can be made more functional using simple techniques around organisation and layout of </a:t>
            </a:r>
            <a:r>
              <a:rPr lang="en-GB" sz="3200" dirty="0" smtClean="0"/>
              <a:t>components</a:t>
            </a:r>
          </a:p>
          <a:p>
            <a:r>
              <a:rPr lang="en-GB" sz="3200" dirty="0" smtClean="0"/>
              <a:t>Conversely, not using Gestalt principles correctly might mislead users as they will make wrong assumptions about the components you display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9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Perception &amp; Graphic 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1984: Cleveland and McGill paper in Journal of the American Statistical Association</a:t>
            </a:r>
          </a:p>
          <a:p>
            <a:r>
              <a:rPr lang="en-GB" dirty="0" smtClean="0"/>
              <a:t>Mostly still relevant after 30 years</a:t>
            </a:r>
          </a:p>
          <a:p>
            <a:r>
              <a:rPr lang="en-GB" dirty="0" smtClean="0"/>
              <a:t>Proposes basic guidelines for choosing a graphic form</a:t>
            </a:r>
          </a:p>
          <a:p>
            <a:r>
              <a:rPr lang="en-GB" dirty="0" smtClean="0"/>
              <a:t>Authors listed and ranked 10 ‘elementary perceptual tasks’ (see next slide)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028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Cleveland and McGill’s Theory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4320158" cy="4114800"/>
          </a:xfrm>
        </p:spPr>
        <p:txBody>
          <a:bodyPr/>
          <a:lstStyle/>
          <a:p>
            <a:r>
              <a:rPr lang="en-GB" dirty="0" smtClean="0"/>
              <a:t>A system of elementary perceptual tasks</a:t>
            </a:r>
          </a:p>
          <a:p>
            <a:r>
              <a:rPr lang="en-GB" dirty="0" smtClean="0"/>
              <a:t>A ranking of graphic properties based on the ability of humans to understand the information conveyed, detect differences, and compare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 descr="Screen Shot 2016-02-04 at 20.22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26" y="1988840"/>
            <a:ext cx="4151339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74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Cleveland and McGill’s </a:t>
            </a:r>
            <a:r>
              <a:rPr lang="en-GB" dirty="0" smtClean="0"/>
              <a:t>Theory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4320158" cy="4114800"/>
          </a:xfrm>
        </p:spPr>
        <p:txBody>
          <a:bodyPr/>
          <a:lstStyle/>
          <a:p>
            <a:pPr marL="0" indent="0">
              <a:buNone/>
            </a:pPr>
            <a:r>
              <a:rPr lang="en-GB" i="1" dirty="0" smtClean="0"/>
              <a:t>A </a:t>
            </a:r>
            <a:r>
              <a:rPr lang="en-GB" i="1" dirty="0" smtClean="0"/>
              <a:t>graphical form that involves elementary perceptual tasks that lead to more accurate judgements than another graphical form (with the same quantitative information) will result in a better organization and increase the chances of a correct perception of patterns and </a:t>
            </a:r>
            <a:r>
              <a:rPr lang="en-GB" i="1" dirty="0" err="1" smtClean="0"/>
              <a:t>behavior</a:t>
            </a:r>
            <a:r>
              <a:rPr lang="en-GB" i="1" dirty="0" smtClean="0"/>
              <a:t>.”</a:t>
            </a:r>
            <a:endParaRPr lang="en-GB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6" name="Picture 5" descr="Screen Shot 2016-02-04 at 20.22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88840"/>
            <a:ext cx="3692001" cy="3009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9992" y="5157192"/>
            <a:ext cx="4508935" cy="1200329"/>
          </a:xfrm>
          <a:prstGeom prst="rect">
            <a:avLst/>
          </a:prstGeom>
          <a:solidFill>
            <a:schemeClr val="accent2"/>
          </a:solidFill>
          <a:ln>
            <a:solidFill>
              <a:srgbClr val="979E45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800" b="1" dirty="0" smtClean="0">
                <a:solidFill>
                  <a:schemeClr val="bg1"/>
                </a:solidFill>
                <a:latin typeface="+mn-lt"/>
              </a:rPr>
              <a:t>If the reader needs to make an accurate comparison, a graphical form near the top of the list should be </a:t>
            </a:r>
            <a:r>
              <a:rPr lang="en-GB" sz="1800" b="1" dirty="0" smtClean="0">
                <a:solidFill>
                  <a:schemeClr val="bg1"/>
                </a:solidFill>
                <a:latin typeface="+mn-lt"/>
              </a:rPr>
              <a:t>used</a:t>
            </a:r>
            <a:r>
              <a:rPr lang="en-GB" sz="1800" b="1" dirty="0">
                <a:solidFill>
                  <a:schemeClr val="bg1"/>
                </a:solidFill>
                <a:latin typeface="+mn-lt"/>
              </a:rPr>
              <a:t>.</a:t>
            </a:r>
            <a:endParaRPr lang="en-GB" sz="18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8691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Choosing a Graphic for Visual Perception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850" y="1700213"/>
            <a:ext cx="8136582" cy="4114800"/>
          </a:xfrm>
        </p:spPr>
        <p:txBody>
          <a:bodyPr/>
          <a:lstStyle/>
          <a:p>
            <a:r>
              <a:rPr lang="en-GB" dirty="0" smtClean="0"/>
              <a:t>Question:</a:t>
            </a:r>
          </a:p>
          <a:p>
            <a:pPr lvl="1"/>
            <a:r>
              <a:rPr lang="en-GB" dirty="0" smtClean="0"/>
              <a:t>For </a:t>
            </a:r>
            <a:r>
              <a:rPr lang="en-GB" dirty="0" smtClean="0"/>
              <a:t>a precise comparison, which type of chart would be most accurate?</a:t>
            </a:r>
          </a:p>
          <a:p>
            <a:pPr lvl="2"/>
            <a:r>
              <a:rPr lang="en-GB" dirty="0" smtClean="0"/>
              <a:t>Bar chart?</a:t>
            </a:r>
          </a:p>
          <a:p>
            <a:pPr lvl="2"/>
            <a:r>
              <a:rPr lang="en-GB" dirty="0" smtClean="0"/>
              <a:t>Bubble chart?</a:t>
            </a:r>
          </a:p>
          <a:p>
            <a:pPr lvl="2"/>
            <a:r>
              <a:rPr lang="en-GB" dirty="0" smtClean="0"/>
              <a:t>Heat map?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59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Choosing a Graphic for Visual </a:t>
            </a:r>
            <a:r>
              <a:rPr lang="en-GB" dirty="0" smtClean="0"/>
              <a:t>Perception (2)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850" y="1700213"/>
            <a:ext cx="8136582" cy="4114800"/>
          </a:xfrm>
        </p:spPr>
        <p:txBody>
          <a:bodyPr/>
          <a:lstStyle/>
          <a:p>
            <a:r>
              <a:rPr lang="en-GB" dirty="0" smtClean="0"/>
              <a:t>Question:</a:t>
            </a:r>
          </a:p>
          <a:p>
            <a:pPr lvl="1"/>
            <a:r>
              <a:rPr lang="en-GB" dirty="0" smtClean="0"/>
              <a:t>For </a:t>
            </a:r>
            <a:r>
              <a:rPr lang="en-GB" dirty="0" smtClean="0"/>
              <a:t>a precise comparison, which type of chart would be most accurate?</a:t>
            </a:r>
          </a:p>
          <a:p>
            <a:pPr lvl="2"/>
            <a:r>
              <a:rPr lang="en-GB" b="1" dirty="0" smtClean="0"/>
              <a:t>Bar chart?</a:t>
            </a:r>
          </a:p>
          <a:p>
            <a:pPr lvl="2"/>
            <a:r>
              <a:rPr lang="en-GB" dirty="0" smtClean="0"/>
              <a:t>Bubble chart?</a:t>
            </a:r>
          </a:p>
          <a:p>
            <a:pPr lvl="2"/>
            <a:r>
              <a:rPr lang="en-GB" dirty="0" smtClean="0"/>
              <a:t>Heat map?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05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Perception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4248150" cy="4114800"/>
          </a:xfrm>
        </p:spPr>
        <p:txBody>
          <a:bodyPr/>
          <a:lstStyle/>
          <a:p>
            <a:r>
              <a:rPr lang="en-GB" dirty="0" smtClean="0"/>
              <a:t>Seeing – perceiving – knowing</a:t>
            </a:r>
          </a:p>
          <a:p>
            <a:pPr lvl="1"/>
            <a:r>
              <a:rPr lang="en-GB" dirty="0" smtClean="0"/>
              <a:t>Very different phenomena</a:t>
            </a:r>
          </a:p>
          <a:p>
            <a:r>
              <a:rPr lang="en-GB" dirty="0" smtClean="0"/>
              <a:t>The eye and brain work together to help you understand things around </a:t>
            </a:r>
            <a:r>
              <a:rPr lang="en-GB" dirty="0" smtClean="0"/>
              <a:t>you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4</a:t>
            </a:fld>
            <a:endParaRPr lang="en-GB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53316215"/>
              </p:ext>
            </p:extLst>
          </p:nvPr>
        </p:nvGraphicFramePr>
        <p:xfrm>
          <a:off x="4576288" y="1916832"/>
          <a:ext cx="453650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9808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Choosing a Graphic for Visual </a:t>
            </a:r>
            <a:r>
              <a:rPr lang="en-GB" dirty="0" smtClean="0"/>
              <a:t>Perception (3)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850" y="1700213"/>
            <a:ext cx="8136582" cy="4114800"/>
          </a:xfrm>
        </p:spPr>
        <p:txBody>
          <a:bodyPr/>
          <a:lstStyle/>
          <a:p>
            <a:r>
              <a:rPr lang="en-GB" dirty="0" smtClean="0"/>
              <a:t>When precision is less important, lower ranked visual forms can be used well</a:t>
            </a:r>
          </a:p>
          <a:p>
            <a:pPr lvl="1"/>
            <a:r>
              <a:rPr lang="en-GB" dirty="0" smtClean="0"/>
              <a:t>E.g</a:t>
            </a:r>
            <a:r>
              <a:rPr lang="en-GB" dirty="0" smtClean="0"/>
              <a:t>., </a:t>
            </a:r>
            <a:r>
              <a:rPr lang="en-GB" dirty="0"/>
              <a:t>s</a:t>
            </a:r>
            <a:r>
              <a:rPr lang="en-GB" dirty="0" smtClean="0"/>
              <a:t>potting larger patterns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140968"/>
            <a:ext cx="4919999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69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Choosing a Graphic for Visual </a:t>
            </a:r>
            <a:r>
              <a:rPr lang="en-GB" dirty="0" smtClean="0"/>
              <a:t>Perception (4)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3850" y="1700213"/>
            <a:ext cx="8136582" cy="4114800"/>
          </a:xfrm>
        </p:spPr>
        <p:txBody>
          <a:bodyPr/>
          <a:lstStyle/>
          <a:p>
            <a:r>
              <a:rPr lang="en-GB" dirty="0" smtClean="0"/>
              <a:t>When precision is less important, lower ranked visual forms can be used well</a:t>
            </a:r>
          </a:p>
          <a:p>
            <a:pPr lvl="1"/>
            <a:r>
              <a:rPr lang="en-GB" dirty="0" smtClean="0"/>
              <a:t>E.g. </a:t>
            </a:r>
            <a:r>
              <a:rPr lang="en-GB" dirty="0"/>
              <a:t>s</a:t>
            </a:r>
            <a:r>
              <a:rPr lang="en-GB" dirty="0" smtClean="0"/>
              <a:t>potting larger patterns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140968"/>
            <a:ext cx="4919999" cy="3717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7776" y="472514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chemeClr val="tx1"/>
                </a:solidFill>
                <a:latin typeface="+mn-lt"/>
              </a:rPr>
              <a:t>But really difficult to compare two similar areas!</a:t>
            </a:r>
            <a:endParaRPr lang="en-GB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716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all this Help us make sense of the world?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877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Memory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During ‘visual perception’ the brain’s visual processing areas receive information from two sources:</a:t>
            </a:r>
          </a:p>
          <a:p>
            <a:pPr lvl="1"/>
            <a:r>
              <a:rPr lang="en-GB" dirty="0" smtClean="0"/>
              <a:t>Impulses from the retinas (what your </a:t>
            </a:r>
            <a:r>
              <a:rPr lang="en-GB" dirty="0" smtClean="0"/>
              <a:t>eyes are </a:t>
            </a:r>
            <a:r>
              <a:rPr lang="en-GB" dirty="0" smtClean="0"/>
              <a:t>seeing)</a:t>
            </a:r>
          </a:p>
          <a:p>
            <a:pPr lvl="2"/>
            <a:r>
              <a:rPr lang="en-GB" dirty="0" smtClean="0"/>
              <a:t>Bottom-up processing</a:t>
            </a:r>
          </a:p>
          <a:p>
            <a:pPr marL="9906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Contents from memory</a:t>
            </a:r>
          </a:p>
          <a:p>
            <a:pPr lvl="2"/>
            <a:r>
              <a:rPr lang="en-GB" dirty="0" smtClean="0"/>
              <a:t>Top-down processing</a:t>
            </a:r>
          </a:p>
          <a:p>
            <a:pPr marL="990600" lvl="2" indent="0">
              <a:buNone/>
            </a:pPr>
            <a:endParaRPr lang="en-GB" dirty="0" smtClean="0"/>
          </a:p>
          <a:p>
            <a:r>
              <a:rPr lang="en-GB" dirty="0" smtClean="0"/>
              <a:t>The combination allows us to recognise objects, and to ‘know’ what they are.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8CFC-1513-446D-8B65-185D686A47A9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416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Memory (2)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3850" y="1700213"/>
            <a:ext cx="3456062" cy="4114800"/>
          </a:xfrm>
        </p:spPr>
        <p:txBody>
          <a:bodyPr/>
          <a:lstStyle/>
          <a:p>
            <a:r>
              <a:rPr lang="en-GB" dirty="0" smtClean="0"/>
              <a:t>Brain compares what you see with what you already know and remember.</a:t>
            </a:r>
          </a:p>
          <a:p>
            <a:r>
              <a:rPr lang="en-GB" dirty="0" smtClean="0"/>
              <a:t>When it finds a match, it has identified the object.</a:t>
            </a:r>
          </a:p>
          <a:p>
            <a:r>
              <a:rPr lang="en-GB" dirty="0" smtClean="0"/>
              <a:t>Or makes it </a:t>
            </a:r>
            <a:r>
              <a:rPr lang="en-GB" i="1" dirty="0" smtClean="0"/>
              <a:t>think</a:t>
            </a:r>
            <a:r>
              <a:rPr lang="en-GB" dirty="0" smtClean="0"/>
              <a:t> it has seen a face in clouds! 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E8CFC-1513-446D-8B65-185D686A47A9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2" name="Picture 1" descr="Screen Shot 2016-02-05 at 10.2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579">
            <a:off x="4129486" y="911324"/>
            <a:ext cx="4834547" cy="5613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9832" y="6548488"/>
            <a:ext cx="2377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 smtClean="0">
                <a:solidFill>
                  <a:schemeClr val="tx1"/>
                </a:solidFill>
                <a:latin typeface="+mn-lt"/>
              </a:rPr>
              <a:t>Cairo: The Functional Art, p 140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645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Information Design for the Brain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Removing irrelevant information improves identification because the brain has to work less to extract and detect them.</a:t>
            </a:r>
          </a:p>
          <a:p>
            <a:r>
              <a:rPr lang="en-GB" dirty="0" smtClean="0"/>
              <a:t>Ryan and Schwartz (1956) found that participants were able to identify images from a line drawing faster than a shaded illustration, or a photograph of the same scene</a:t>
            </a:r>
          </a:p>
          <a:p>
            <a:pPr lvl="1"/>
            <a:r>
              <a:rPr lang="en-GB" dirty="0" smtClean="0"/>
              <a:t>Why? There is less irrelevant information included in the line drawing.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697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Information Design for the </a:t>
            </a:r>
            <a:r>
              <a:rPr lang="en-GB" dirty="0" smtClean="0"/>
              <a:t>Brain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When designing a graphic to </a:t>
            </a:r>
            <a:r>
              <a:rPr lang="en-GB" i="1" dirty="0" smtClean="0"/>
              <a:t>explain</a:t>
            </a:r>
            <a:r>
              <a:rPr lang="en-GB" dirty="0" smtClean="0"/>
              <a:t> something the visual should be:</a:t>
            </a:r>
          </a:p>
          <a:p>
            <a:pPr lvl="1"/>
            <a:r>
              <a:rPr lang="en-GB" dirty="0" smtClean="0"/>
              <a:t>Simplified</a:t>
            </a:r>
          </a:p>
          <a:p>
            <a:pPr lvl="1"/>
            <a:r>
              <a:rPr lang="en-GB" dirty="0" smtClean="0"/>
              <a:t>Abstract</a:t>
            </a:r>
          </a:p>
          <a:p>
            <a:pPr lvl="1"/>
            <a:r>
              <a:rPr lang="en-GB" dirty="0" smtClean="0"/>
              <a:t>Non-realistic</a:t>
            </a:r>
          </a:p>
          <a:p>
            <a:pPr lvl="1"/>
            <a:r>
              <a:rPr lang="en-GB" dirty="0" smtClean="0"/>
              <a:t>Free of clutter and texture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See also data-to-ink ratio by </a:t>
            </a:r>
            <a:r>
              <a:rPr lang="en-GB" dirty="0" err="1" smtClean="0"/>
              <a:t>Tufte</a:t>
            </a:r>
            <a:r>
              <a:rPr lang="en-GB" dirty="0" smtClean="0"/>
              <a:t>.</a:t>
            </a:r>
            <a:endParaRPr lang="en-GB" dirty="0" smtClean="0"/>
          </a:p>
          <a:p>
            <a:pPr lvl="1"/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048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From understanding how the eye and brain work together to ‘see’, we’ve uncovered a number of ways to make visualisations more effective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158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Summary: Takeaway Points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1. Simultaneously showing animation and important text can confuse the </a:t>
            </a:r>
            <a:r>
              <a:rPr lang="en-GB" dirty="0" smtClean="0"/>
              <a:t>viewer.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2. Colour is dangerous to rely upon. Other visual elements should complement it to enhance the message. </a:t>
            </a:r>
          </a:p>
          <a:p>
            <a:pPr marL="0" indent="0">
              <a:buNone/>
            </a:pPr>
            <a:r>
              <a:rPr lang="en-GB" dirty="0" smtClean="0"/>
              <a:t>3. </a:t>
            </a:r>
            <a:r>
              <a:rPr lang="en-GB" dirty="0"/>
              <a:t>S</a:t>
            </a:r>
            <a:r>
              <a:rPr lang="en-GB" dirty="0" smtClean="0"/>
              <a:t>hade </a:t>
            </a:r>
            <a:r>
              <a:rPr lang="en-GB" dirty="0" smtClean="0"/>
              <a:t>variations are easier to spot than shape </a:t>
            </a:r>
            <a:r>
              <a:rPr lang="en-GB" dirty="0" smtClean="0"/>
              <a:t>variations.</a:t>
            </a:r>
            <a:endParaRPr lang="en-GB" dirty="0" smtClean="0"/>
          </a:p>
          <a:p>
            <a:pPr marL="0" lvl="1" indent="0">
              <a:lnSpc>
                <a:spcPct val="100000"/>
              </a:lnSpc>
              <a:spcAft>
                <a:spcPct val="70000"/>
              </a:spcAft>
              <a:buNone/>
            </a:pPr>
            <a:r>
              <a:rPr lang="en-GB" dirty="0" smtClean="0"/>
              <a:t>4. Following Gestalt Theory, </a:t>
            </a:r>
            <a:r>
              <a:rPr lang="en-GB" dirty="0"/>
              <a:t>g</a:t>
            </a:r>
            <a:r>
              <a:rPr lang="en-GB" dirty="0" smtClean="0"/>
              <a:t>raphics </a:t>
            </a:r>
            <a:r>
              <a:rPr lang="en-GB" dirty="0"/>
              <a:t>can be made more functional using simple techniques around organisation and layout of </a:t>
            </a:r>
            <a:r>
              <a:rPr lang="en-GB" dirty="0" smtClean="0"/>
              <a:t>components.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271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Summary: Takeaway </a:t>
            </a:r>
            <a:r>
              <a:rPr lang="en-GB" dirty="0" smtClean="0"/>
              <a:t>Points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5472286" cy="4114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smtClean="0"/>
              <a:t>5. When making comparisons between data points, higher ranked visual encodings should be used, e.g</a:t>
            </a:r>
            <a:r>
              <a:rPr lang="en-GB" dirty="0" smtClean="0"/>
              <a:t>., </a:t>
            </a:r>
            <a:r>
              <a:rPr lang="en-GB" dirty="0" smtClean="0"/>
              <a:t>position.</a:t>
            </a:r>
          </a:p>
          <a:p>
            <a:pPr marL="0" indent="0">
              <a:buNone/>
            </a:pPr>
            <a:r>
              <a:rPr lang="en-GB" dirty="0" smtClean="0"/>
              <a:t>6. </a:t>
            </a:r>
            <a:r>
              <a:rPr lang="en-GB" dirty="0"/>
              <a:t>Removing irrelevant information improves identification because the brain has to work less to extract and detect </a:t>
            </a:r>
            <a:r>
              <a:rPr lang="en-GB" dirty="0" smtClean="0"/>
              <a:t>them.</a:t>
            </a:r>
          </a:p>
          <a:p>
            <a:pPr lvl="1"/>
            <a:r>
              <a:rPr lang="en-GB" dirty="0" smtClean="0"/>
              <a:t>Diagrams </a:t>
            </a:r>
            <a:r>
              <a:rPr lang="en-GB" dirty="0" smtClean="0"/>
              <a:t>explaining things should therefore be simple and abstract, rather than based on photographs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5" name="Picture 4" descr="Screen Shot 2016-02-04 at 20.22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84785"/>
            <a:ext cx="353305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8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smtClean="0"/>
              <a:t>Inner </a:t>
            </a:r>
            <a:r>
              <a:rPr lang="en-GB" dirty="0"/>
              <a:t>W</a:t>
            </a:r>
            <a:r>
              <a:rPr lang="en-GB" dirty="0" smtClean="0"/>
              <a:t>orkings </a:t>
            </a:r>
            <a:r>
              <a:rPr lang="en-GB" dirty="0" smtClean="0"/>
              <a:t>of the </a:t>
            </a:r>
            <a:r>
              <a:rPr lang="en-GB" dirty="0"/>
              <a:t>E</a:t>
            </a:r>
            <a:r>
              <a:rPr lang="en-GB" dirty="0" smtClean="0"/>
              <a:t>ye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5" name="Picture 4" descr="Screen Shot 2016-02-04 at 10.44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84784"/>
            <a:ext cx="6343711" cy="4581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6244" y="6576191"/>
            <a:ext cx="3288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+mn-lt"/>
              </a:rPr>
              <a:t>Image from slides provided by Max van </a:t>
            </a:r>
            <a:r>
              <a:rPr lang="en-GB" dirty="0" err="1" smtClean="0">
                <a:latin typeface="+mn-lt"/>
              </a:rPr>
              <a:t>Kleek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4383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</a:t>
            </a:r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sz="3200" dirty="0" smtClean="0"/>
              <a:t>Key text for this lecture:</a:t>
            </a:r>
          </a:p>
          <a:p>
            <a:pPr lvl="1"/>
            <a:r>
              <a:rPr lang="en-GB" sz="3200" dirty="0" smtClean="0"/>
              <a:t>Cairo</a:t>
            </a:r>
            <a:r>
              <a:rPr lang="en-GB" sz="3200" dirty="0"/>
              <a:t>, Alberto. </a:t>
            </a:r>
            <a:r>
              <a:rPr lang="en-GB" sz="3200" i="1" dirty="0"/>
              <a:t>The Functional Art: An introduction to information graphics and </a:t>
            </a:r>
            <a:r>
              <a:rPr lang="en-GB" sz="3200" i="1" dirty="0" smtClean="0"/>
              <a:t>visualization</a:t>
            </a:r>
            <a:r>
              <a:rPr lang="en-GB" sz="3200" dirty="0" smtClean="0"/>
              <a:t>. </a:t>
            </a:r>
            <a:r>
              <a:rPr lang="en-GB" sz="3200" dirty="0"/>
              <a:t>New Riders, 2012</a:t>
            </a:r>
            <a:r>
              <a:rPr lang="en-GB" sz="3200" dirty="0" smtClean="0"/>
              <a:t>. </a:t>
            </a:r>
          </a:p>
          <a:p>
            <a:pPr lvl="1"/>
            <a:r>
              <a:rPr lang="en-GB" sz="3200" dirty="0" smtClean="0"/>
              <a:t>Chapters 5 – 7 </a:t>
            </a:r>
          </a:p>
          <a:p>
            <a:r>
              <a:rPr lang="en-GB" sz="3200" dirty="0" err="1" smtClean="0"/>
              <a:t>Suda</a:t>
            </a:r>
            <a:r>
              <a:rPr lang="en-GB" sz="3200" dirty="0" smtClean="0"/>
              <a:t>, Brian. </a:t>
            </a:r>
            <a:r>
              <a:rPr lang="en-GB" sz="3200" i="1" dirty="0" smtClean="0"/>
              <a:t>A Practical Guide to Designing with Data</a:t>
            </a:r>
            <a:r>
              <a:rPr lang="en-GB" sz="3200" dirty="0" smtClean="0"/>
              <a:t>. Mark </a:t>
            </a:r>
            <a:r>
              <a:rPr lang="en-GB" sz="3200" dirty="0" err="1" smtClean="0"/>
              <a:t>Boulton</a:t>
            </a:r>
            <a:r>
              <a:rPr lang="en-GB" sz="3200" dirty="0" smtClean="0"/>
              <a:t> Design Limited, 2010.</a:t>
            </a:r>
          </a:p>
          <a:p>
            <a:r>
              <a:rPr lang="en-GB" sz="3200" dirty="0"/>
              <a:t>Cleveland, W.S. and McGill, R., 1984. Graphical perception: Theory, experimentation, and application to the development of graphical methods. </a:t>
            </a:r>
            <a:r>
              <a:rPr lang="en-GB" sz="3200" i="1" dirty="0"/>
              <a:t>Journal of the American statistical association</a:t>
            </a:r>
            <a:r>
              <a:rPr lang="en-GB" sz="3200" dirty="0"/>
              <a:t>, </a:t>
            </a:r>
            <a:r>
              <a:rPr lang="en-GB" sz="3200" i="1" dirty="0"/>
              <a:t>79</a:t>
            </a:r>
            <a:r>
              <a:rPr lang="en-GB" sz="3200" dirty="0"/>
              <a:t>(387), pp.531-554</a:t>
            </a:r>
            <a:r>
              <a:rPr lang="en-GB" sz="3200" dirty="0" smtClean="0"/>
              <a:t>.</a:t>
            </a:r>
            <a:endParaRPr lang="en-GB" sz="3200" dirty="0"/>
          </a:p>
          <a:p>
            <a:r>
              <a:rPr lang="en-GB" sz="3200" dirty="0"/>
              <a:t>Ryan, T.A. and Schwartz, C.B., 1956. Speed of perception as a function of mode of representation. </a:t>
            </a:r>
            <a:r>
              <a:rPr lang="en-GB" sz="3200" i="1" dirty="0"/>
              <a:t>The American journal of psychology</a:t>
            </a:r>
            <a:r>
              <a:rPr lang="en-GB" sz="3200" dirty="0"/>
              <a:t>, </a:t>
            </a:r>
            <a:r>
              <a:rPr lang="en-GB" sz="3200" i="1" dirty="0"/>
              <a:t>69</a:t>
            </a:r>
            <a:r>
              <a:rPr lang="en-GB" sz="3200" dirty="0"/>
              <a:t>(1), pp.60-69</a:t>
            </a:r>
            <a:r>
              <a:rPr lang="en-GB" sz="3200" dirty="0" smtClean="0"/>
              <a:t>.	</a:t>
            </a: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F29E-6B6B-8F4B-BAE5-EB5806CA0F32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smtClean="0"/>
              <a:t>Inner </a:t>
            </a:r>
            <a:r>
              <a:rPr lang="en-GB" dirty="0"/>
              <a:t>W</a:t>
            </a:r>
            <a:r>
              <a:rPr lang="en-GB" dirty="0" smtClean="0"/>
              <a:t>orkings </a:t>
            </a:r>
            <a:r>
              <a:rPr lang="en-GB" dirty="0" smtClean="0"/>
              <a:t>of the </a:t>
            </a:r>
            <a:r>
              <a:rPr lang="en-GB" dirty="0" smtClean="0"/>
              <a:t>Eye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5256262" cy="41148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Eyes – camera lens</a:t>
            </a:r>
          </a:p>
          <a:p>
            <a:r>
              <a:rPr lang="en-GB" dirty="0" smtClean="0"/>
              <a:t>Optic nerves – cables</a:t>
            </a:r>
          </a:p>
          <a:p>
            <a:r>
              <a:rPr lang="en-GB" dirty="0" smtClean="0"/>
              <a:t>Brain – microprocessor and hard drive</a:t>
            </a:r>
          </a:p>
          <a:p>
            <a:endParaRPr lang="en-GB" dirty="0"/>
          </a:p>
          <a:p>
            <a:r>
              <a:rPr lang="en-GB" dirty="0" smtClean="0"/>
              <a:t>Understanding how the eye and brain </a:t>
            </a:r>
            <a:r>
              <a:rPr lang="en-GB" dirty="0" smtClean="0"/>
              <a:t>work </a:t>
            </a:r>
            <a:r>
              <a:rPr lang="en-GB" dirty="0" smtClean="0"/>
              <a:t>allows us to communicate stories from data more effectively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132856"/>
            <a:ext cx="3444525" cy="22989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6572096"/>
            <a:ext cx="7949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Image: https://</a:t>
            </a:r>
            <a:r>
              <a:rPr lang="en-GB" dirty="0" err="1">
                <a:latin typeface="+mn-lt"/>
              </a:rPr>
              <a:t>www.qut.edu.au</a:t>
            </a:r>
            <a:r>
              <a:rPr lang="en-GB" dirty="0">
                <a:latin typeface="+mn-lt"/>
              </a:rPr>
              <a:t>/study/short-courses-and-professional-development/short-courses/robotic-vision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058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052735"/>
            <a:ext cx="6037064" cy="35099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6564227"/>
            <a:ext cx="796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http://</a:t>
            </a:r>
            <a:r>
              <a:rPr lang="en-GB" dirty="0" err="1">
                <a:latin typeface="+mn-lt"/>
              </a:rPr>
              <a:t>www.cornea.org</a:t>
            </a:r>
            <a:r>
              <a:rPr lang="en-GB" dirty="0">
                <a:latin typeface="+mn-lt"/>
              </a:rPr>
              <a:t>/</a:t>
            </a:r>
            <a:r>
              <a:rPr lang="en-GB" dirty="0" err="1">
                <a:latin typeface="+mn-lt"/>
              </a:rPr>
              <a:t>getattachment</a:t>
            </a:r>
            <a:r>
              <a:rPr lang="en-GB" dirty="0">
                <a:latin typeface="+mn-lt"/>
              </a:rPr>
              <a:t>/Learning-</a:t>
            </a:r>
            <a:r>
              <a:rPr lang="en-GB" dirty="0" err="1">
                <a:latin typeface="+mn-lt"/>
              </a:rPr>
              <a:t>Center</a:t>
            </a:r>
            <a:r>
              <a:rPr lang="en-GB" dirty="0">
                <a:latin typeface="+mn-lt"/>
              </a:rPr>
              <a:t>/What-is-a-Cornea/</a:t>
            </a:r>
            <a:r>
              <a:rPr lang="en-GB" dirty="0" err="1">
                <a:latin typeface="+mn-lt"/>
              </a:rPr>
              <a:t>crosssection</a:t>
            </a:r>
            <a:r>
              <a:rPr lang="en-GB" dirty="0">
                <a:latin typeface="+mn-lt"/>
              </a:rPr>
              <a:t>-of-eye-co-</a:t>
            </a:r>
            <a:r>
              <a:rPr lang="en-GB" dirty="0" err="1">
                <a:latin typeface="+mn-lt"/>
              </a:rPr>
              <a:t>works.jpg.aspx</a:t>
            </a:r>
            <a:endParaRPr lang="en-GB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850" y="4509119"/>
            <a:ext cx="8496300" cy="1305893"/>
          </a:xfrm>
        </p:spPr>
        <p:txBody>
          <a:bodyPr/>
          <a:lstStyle/>
          <a:p>
            <a:r>
              <a:rPr lang="en-GB" sz="2000" dirty="0" smtClean="0"/>
              <a:t>Retina is made up of </a:t>
            </a:r>
            <a:r>
              <a:rPr lang="en-GB" sz="2000" b="1" dirty="0" smtClean="0"/>
              <a:t>rods</a:t>
            </a:r>
            <a:r>
              <a:rPr lang="en-GB" sz="2000" dirty="0" smtClean="0"/>
              <a:t> and </a:t>
            </a:r>
            <a:r>
              <a:rPr lang="en-GB" sz="2000" b="1" dirty="0" smtClean="0"/>
              <a:t>cones</a:t>
            </a:r>
          </a:p>
          <a:p>
            <a:pPr lvl="1"/>
            <a:r>
              <a:rPr lang="en-GB" sz="2000" dirty="0" smtClean="0"/>
              <a:t>Photoreceptors that detect light</a:t>
            </a:r>
          </a:p>
          <a:p>
            <a:pPr lvl="1"/>
            <a:r>
              <a:rPr lang="en-GB" sz="2000" dirty="0" smtClean="0"/>
              <a:t>Rods: 100 million, detect black and white, active in dim light</a:t>
            </a:r>
          </a:p>
          <a:p>
            <a:pPr lvl="1"/>
            <a:r>
              <a:rPr lang="en-GB" sz="2000" dirty="0" smtClean="0"/>
              <a:t>Cones: 7 million, detect colour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0666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789040"/>
            <a:ext cx="4798526" cy="2789841"/>
          </a:xfrm>
          <a:prstGeom prst="rect">
            <a:avLst/>
          </a:prstGeom>
        </p:spPr>
      </p:pic>
      <p:pic>
        <p:nvPicPr>
          <p:cNvPr id="5" name="Picture 4" descr="Screen Shot 2016-02-05 at 10.34.2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7"/>
          <a:stretch/>
        </p:blipFill>
        <p:spPr>
          <a:xfrm rot="194278">
            <a:off x="4243607" y="1485598"/>
            <a:ext cx="4523051" cy="20333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Peripheral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53" y="2060848"/>
            <a:ext cx="4284521" cy="4114800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err="1" smtClean="0"/>
              <a:t>Foveal</a:t>
            </a:r>
            <a:r>
              <a:rPr lang="en-GB" b="1" dirty="0" smtClean="0"/>
              <a:t> field </a:t>
            </a:r>
            <a:r>
              <a:rPr lang="en-GB" dirty="0" smtClean="0"/>
              <a:t>of vision is about 2 degrees and is what we see in full detail</a:t>
            </a:r>
          </a:p>
          <a:p>
            <a:pPr lvl="1"/>
            <a:r>
              <a:rPr lang="en-GB" dirty="0" smtClean="0"/>
              <a:t>Centred around the ‘fovea’, see blue circle on diagram – just cones</a:t>
            </a:r>
          </a:p>
          <a:p>
            <a:r>
              <a:rPr lang="en-GB" b="1" dirty="0" err="1" smtClean="0"/>
              <a:t>Parafoveal</a:t>
            </a:r>
            <a:r>
              <a:rPr lang="en-GB" b="1" dirty="0" smtClean="0"/>
              <a:t> field </a:t>
            </a:r>
            <a:r>
              <a:rPr lang="en-GB" dirty="0" smtClean="0"/>
              <a:t>is 10 degrees – sparser cones</a:t>
            </a:r>
          </a:p>
          <a:p>
            <a:r>
              <a:rPr lang="en-GB" dirty="0" smtClean="0"/>
              <a:t>Remainder is </a:t>
            </a:r>
            <a:r>
              <a:rPr lang="en-GB" b="1" dirty="0" smtClean="0"/>
              <a:t>peripheral vision</a:t>
            </a:r>
            <a:r>
              <a:rPr lang="en-GB" dirty="0" smtClean="0"/>
              <a:t>: 180 degrees, only detected by rods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812360" y="4868602"/>
            <a:ext cx="504056" cy="649188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 eaLnBrk="1" hangingPunct="1"/>
            <a:endParaRPr lang="en-GB" sz="2400" b="1" dirty="0">
              <a:noFill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779912" y="4365104"/>
            <a:ext cx="648072" cy="2880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9359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Peripheral </a:t>
            </a:r>
            <a:r>
              <a:rPr lang="en-GB" dirty="0" smtClean="0"/>
              <a:t>Vision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700213"/>
            <a:ext cx="8496300" cy="2281639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Eyes are constantly moving, focusing on different </a:t>
            </a:r>
            <a:r>
              <a:rPr lang="en-GB" dirty="0" smtClean="0"/>
              <a:t>areas very quickly </a:t>
            </a:r>
            <a:r>
              <a:rPr lang="en-GB" dirty="0" smtClean="0"/>
              <a:t>(</a:t>
            </a:r>
            <a:r>
              <a:rPr lang="en-GB" b="1" dirty="0" smtClean="0"/>
              <a:t>saccadic movement</a:t>
            </a:r>
            <a:r>
              <a:rPr lang="en-GB" dirty="0" smtClean="0"/>
              <a:t>)</a:t>
            </a:r>
          </a:p>
          <a:p>
            <a:r>
              <a:rPr lang="en-GB" dirty="0" smtClean="0"/>
              <a:t>The sum of all movements</a:t>
            </a:r>
            <a:r>
              <a:rPr lang="en-GB" dirty="0" smtClean="0"/>
              <a:t> builds </a:t>
            </a:r>
            <a:r>
              <a:rPr lang="en-GB" dirty="0" smtClean="0"/>
              <a:t>up </a:t>
            </a:r>
            <a:r>
              <a:rPr lang="en-GB" dirty="0" smtClean="0"/>
              <a:t>an image for your brain of </a:t>
            </a:r>
            <a:r>
              <a:rPr lang="en-GB" dirty="0" smtClean="0"/>
              <a:t>what you are seeing</a:t>
            </a:r>
          </a:p>
          <a:p>
            <a:r>
              <a:rPr lang="en-GB" dirty="0" smtClean="0"/>
              <a:t>Moving objects, uncommon </a:t>
            </a:r>
            <a:r>
              <a:rPr lang="en-GB" dirty="0" smtClean="0"/>
              <a:t>shapes, </a:t>
            </a:r>
            <a:r>
              <a:rPr lang="en-GB" dirty="0" smtClean="0"/>
              <a:t>and bright colours will attract more attention: from evolution!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6B4D-260D-4EC1-9A8A-CDDCEAC88FCA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03" t="23422"/>
          <a:stretch/>
        </p:blipFill>
        <p:spPr>
          <a:xfrm>
            <a:off x="899592" y="4149080"/>
            <a:ext cx="4521333" cy="24966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0112" y="4797152"/>
            <a:ext cx="252028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chemeClr val="tx1"/>
                </a:solidFill>
                <a:latin typeface="+mn-lt"/>
              </a:rPr>
              <a:t>You want to pay attention when predators are walking towards you!</a:t>
            </a:r>
            <a:endParaRPr lang="en-GB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25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owards a classification framework for social machines">
  <a:themeElements>
    <a:clrScheme name="uos_ppt__template_v7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_ppt__template_v7">
      <a:majorFont>
        <a:latin typeface="Georgia"/>
        <a:ea typeface="ＭＳ Ｐゴシック"/>
        <a:cs typeface=""/>
      </a:majorFont>
      <a:minorFont>
        <a:latin typeface="Georgi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 eaLnBrk="1" hangingPunct="1">
          <a:defRPr sz="2400" b="1"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200" dirty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uos_ppt__template_v7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UOS divider slide design">
  <a:themeElements>
    <a:clrScheme name="UOS divider slide design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 divider slide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lnDef>
  </a:objectDefaults>
  <a:extraClrSchemeLst>
    <a:extraClrScheme>
      <a:clrScheme name="UOS divider slide design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UOS full bleed image">
  <a:themeElements>
    <a:clrScheme name="UOS full bleed image 1">
      <a:dk1>
        <a:srgbClr val="323D43"/>
      </a:dk1>
      <a:lt1>
        <a:srgbClr val="FFFFFF"/>
      </a:lt1>
      <a:dk2>
        <a:srgbClr val="014359"/>
      </a:dk2>
      <a:lt2>
        <a:srgbClr val="77ADD3"/>
      </a:lt2>
      <a:accent1>
        <a:srgbClr val="979E45"/>
      </a:accent1>
      <a:accent2>
        <a:srgbClr val="4F5A20"/>
      </a:accent2>
      <a:accent3>
        <a:srgbClr val="FFFFFF"/>
      </a:accent3>
      <a:accent4>
        <a:srgbClr val="293338"/>
      </a:accent4>
      <a:accent5>
        <a:srgbClr val="C9CCB0"/>
      </a:accent5>
      <a:accent6>
        <a:srgbClr val="47511C"/>
      </a:accent6>
      <a:hlink>
        <a:srgbClr val="A67891"/>
      </a:hlink>
      <a:folHlink>
        <a:srgbClr val="8F9E94"/>
      </a:folHlink>
    </a:clrScheme>
    <a:fontScheme name="UOS full bleed imag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16" charset="0"/>
            <a:ea typeface="ＭＳ Ｐゴシック" pitchFamily="16" charset="-128"/>
          </a:defRPr>
        </a:defPPr>
      </a:lstStyle>
    </a:lnDef>
  </a:objectDefaults>
  <a:extraClrSchemeLst>
    <a:extraClrScheme>
      <a:clrScheme name="UOS full bleed image 1">
        <a:dk1>
          <a:srgbClr val="323D43"/>
        </a:dk1>
        <a:lt1>
          <a:srgbClr val="FFFFFF"/>
        </a:lt1>
        <a:dk2>
          <a:srgbClr val="014359"/>
        </a:dk2>
        <a:lt2>
          <a:srgbClr val="77ADD3"/>
        </a:lt2>
        <a:accent1>
          <a:srgbClr val="979E45"/>
        </a:accent1>
        <a:accent2>
          <a:srgbClr val="4F5A20"/>
        </a:accent2>
        <a:accent3>
          <a:srgbClr val="FFFFFF"/>
        </a:accent3>
        <a:accent4>
          <a:srgbClr val="293338"/>
        </a:accent4>
        <a:accent5>
          <a:srgbClr val="C9CCB0"/>
        </a:accent5>
        <a:accent6>
          <a:srgbClr val="47511C"/>
        </a:accent6>
        <a:hlink>
          <a:srgbClr val="A67891"/>
        </a:hlink>
        <a:folHlink>
          <a:srgbClr val="8F9E9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Towards a classification framework for social machines</Template>
  <TotalTime>8116</TotalTime>
  <Words>1792</Words>
  <Application>Microsoft Office PowerPoint</Application>
  <PresentationFormat>On-screen Show (4:3)</PresentationFormat>
  <Paragraphs>256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Geneva</vt:lpstr>
      <vt:lpstr>Georgia</vt:lpstr>
      <vt:lpstr>Lucida Sans</vt:lpstr>
      <vt:lpstr>ＭＳ Ｐゴシック</vt:lpstr>
      <vt:lpstr>Towards a classification framework for social machines</vt:lpstr>
      <vt:lpstr>UOS divider slide design</vt:lpstr>
      <vt:lpstr>UOS full bleed image</vt:lpstr>
      <vt:lpstr>Visual Perception &amp; Information Design for the Mind</vt:lpstr>
      <vt:lpstr>Session Aims</vt:lpstr>
      <vt:lpstr>VISUAL PERCEPTION</vt:lpstr>
      <vt:lpstr>Visual Perception</vt:lpstr>
      <vt:lpstr>The Inner Workings of the Eye</vt:lpstr>
      <vt:lpstr>The Inner Workings of the Eye (2)</vt:lpstr>
      <vt:lpstr>PowerPoint Presentation</vt:lpstr>
      <vt:lpstr>Peripheral Vision</vt:lpstr>
      <vt:lpstr>Peripheral Vision (2)</vt:lpstr>
      <vt:lpstr>Peripheral Vision (3)</vt:lpstr>
      <vt:lpstr>Prioritising Information</vt:lpstr>
      <vt:lpstr>Lying to the Brain</vt:lpstr>
      <vt:lpstr>PowerPoint Presentation</vt:lpstr>
      <vt:lpstr>PowerPoint Presentation</vt:lpstr>
      <vt:lpstr>Your Brain is Deceiving You!</vt:lpstr>
      <vt:lpstr>PowerPoint Presentation</vt:lpstr>
      <vt:lpstr>PowerPoint Presentation</vt:lpstr>
      <vt:lpstr>How Perception Really Works</vt:lpstr>
      <vt:lpstr>Not Everyone ‘Sees’ in the Same Way</vt:lpstr>
      <vt:lpstr>1% of all males</vt:lpstr>
      <vt:lpstr>Colour</vt:lpstr>
      <vt:lpstr>Colour (2)</vt:lpstr>
      <vt:lpstr>Information design for the mind</vt:lpstr>
      <vt:lpstr>Detecting Differences</vt:lpstr>
      <vt:lpstr>Detecting Differences (2)</vt:lpstr>
      <vt:lpstr>Detecting Differences (3)</vt:lpstr>
      <vt:lpstr>Gestalt Theory: Pattern Recognition</vt:lpstr>
      <vt:lpstr>Gestalt Theory: Principles of Organisation</vt:lpstr>
      <vt:lpstr>Gestalt Theory: Principles of Organisation (2)</vt:lpstr>
      <vt:lpstr>Gestalt Theory: Principles of Organisation (3)</vt:lpstr>
      <vt:lpstr>Gestalt Theory: Principles of Organisation (4)</vt:lpstr>
      <vt:lpstr>Gestalt Theory: Principles of Organisation (5)</vt:lpstr>
      <vt:lpstr>Gestalt Theory: Principles of Organisation (6)</vt:lpstr>
      <vt:lpstr>Gestalt Theory: Takeaway Message</vt:lpstr>
      <vt:lpstr>Visual Perception &amp; Graphic Forms</vt:lpstr>
      <vt:lpstr>Cleveland and McGill’s Theory</vt:lpstr>
      <vt:lpstr>Cleveland and McGill’s Theory (2)</vt:lpstr>
      <vt:lpstr>Choosing a Graphic for Visual Perception</vt:lpstr>
      <vt:lpstr>Choosing a Graphic for Visual Perception (2)</vt:lpstr>
      <vt:lpstr>Choosing a Graphic for Visual Perception (3)</vt:lpstr>
      <vt:lpstr>Choosing a Graphic for Visual Perception (4)</vt:lpstr>
      <vt:lpstr>How does all this Help us make sense of the world?</vt:lpstr>
      <vt:lpstr>Memory</vt:lpstr>
      <vt:lpstr>Memory (2)</vt:lpstr>
      <vt:lpstr>Information Design for the Brain</vt:lpstr>
      <vt:lpstr>Information Design for the Brain (2)</vt:lpstr>
      <vt:lpstr>Summary</vt:lpstr>
      <vt:lpstr>Summary: Takeaway Points</vt:lpstr>
      <vt:lpstr>Summary: Takeaway Points (2)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classification framework for social machines</dc:title>
  <dc:creator>Elena Simperl</dc:creator>
  <cp:lastModifiedBy>Elena Simperl</cp:lastModifiedBy>
  <cp:revision>274</cp:revision>
  <cp:lastPrinted>2016-01-28T10:21:10Z</cp:lastPrinted>
  <dcterms:created xsi:type="dcterms:W3CDTF">2013-04-26T07:53:01Z</dcterms:created>
  <dcterms:modified xsi:type="dcterms:W3CDTF">2016-02-08T09:20:01Z</dcterms:modified>
</cp:coreProperties>
</file>